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57" r:id="rId4"/>
    <p:sldId id="265" r:id="rId5"/>
    <p:sldId id="260" r:id="rId6"/>
    <p:sldId id="266" r:id="rId7"/>
    <p:sldId id="264" r:id="rId8"/>
    <p:sldId id="267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9AE5-A7B8-9D49-902B-D1B5110F2E7F}" type="datetimeFigureOut">
              <a:rPr lang="en-US" smtClean="0"/>
              <a:t>4/17/18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C16D-E91D-4645-B2B0-3A2EC47A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1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9AE5-A7B8-9D49-902B-D1B5110F2E7F}" type="datetimeFigureOut">
              <a:rPr lang="en-US" smtClean="0"/>
              <a:t>4/17/18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C16D-E91D-4645-B2B0-3A2EC47A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1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9AE5-A7B8-9D49-902B-D1B5110F2E7F}" type="datetimeFigureOut">
              <a:rPr lang="en-US" smtClean="0"/>
              <a:t>4/17/18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C16D-E91D-4645-B2B0-3A2EC47A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2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9AE5-A7B8-9D49-902B-D1B5110F2E7F}" type="datetimeFigureOut">
              <a:rPr lang="en-US" smtClean="0"/>
              <a:t>4/17/18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C16D-E91D-4645-B2B0-3A2EC47A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0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9AE5-A7B8-9D49-902B-D1B5110F2E7F}" type="datetimeFigureOut">
              <a:rPr lang="en-US" smtClean="0"/>
              <a:t>4/17/18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C16D-E91D-4645-B2B0-3A2EC47A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2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9AE5-A7B8-9D49-902B-D1B5110F2E7F}" type="datetimeFigureOut">
              <a:rPr lang="en-US" smtClean="0"/>
              <a:t>4/17/18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C16D-E91D-4645-B2B0-3A2EC47A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3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9AE5-A7B8-9D49-902B-D1B5110F2E7F}" type="datetimeFigureOut">
              <a:rPr lang="en-US" smtClean="0"/>
              <a:t>4/17/18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C16D-E91D-4645-B2B0-3A2EC47A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1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9AE5-A7B8-9D49-902B-D1B5110F2E7F}" type="datetimeFigureOut">
              <a:rPr lang="en-US" smtClean="0"/>
              <a:t>4/17/18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C16D-E91D-4645-B2B0-3A2EC47A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5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9AE5-A7B8-9D49-902B-D1B5110F2E7F}" type="datetimeFigureOut">
              <a:rPr lang="en-US" smtClean="0"/>
              <a:t>4/17/18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C16D-E91D-4645-B2B0-3A2EC47A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93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9AE5-A7B8-9D49-902B-D1B5110F2E7F}" type="datetimeFigureOut">
              <a:rPr lang="en-US" smtClean="0"/>
              <a:t>4/17/18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C16D-E91D-4645-B2B0-3A2EC47A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9AE5-A7B8-9D49-902B-D1B5110F2E7F}" type="datetimeFigureOut">
              <a:rPr lang="en-US" smtClean="0"/>
              <a:t>4/17/18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C16D-E91D-4645-B2B0-3A2EC47A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9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99AE5-A7B8-9D49-902B-D1B5110F2E7F}" type="datetimeFigureOut">
              <a:rPr lang="en-US" smtClean="0"/>
              <a:t>4/17/18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9C16D-E91D-4645-B2B0-3A2EC47A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5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yramid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71" t="-1677" r="-2624" b="12250"/>
          <a:stretch/>
        </p:blipFill>
        <p:spPr>
          <a:xfrm>
            <a:off x="-149418" y="-87164"/>
            <a:ext cx="9052171" cy="6836208"/>
          </a:xfrm>
        </p:spPr>
      </p:pic>
      <p:sp>
        <p:nvSpPr>
          <p:cNvPr id="5" name="Rectangle 4"/>
          <p:cNvSpPr/>
          <p:nvPr/>
        </p:nvSpPr>
        <p:spPr>
          <a:xfrm>
            <a:off x="1033467" y="3262453"/>
            <a:ext cx="7196911" cy="210440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MEDIANA </a:t>
            </a:r>
            <a:r>
              <a:rPr lang="en-US" sz="2800" dirty="0" err="1" smtClean="0">
                <a:solidFill>
                  <a:schemeClr val="tx1"/>
                </a:solidFill>
              </a:rPr>
              <a:t>es</a:t>
            </a:r>
            <a:r>
              <a:rPr lang="en-US" sz="2800" dirty="0" smtClean="0">
                <a:solidFill>
                  <a:schemeClr val="tx1"/>
                </a:solidFill>
              </a:rPr>
              <a:t> el </a:t>
            </a:r>
            <a:r>
              <a:rPr lang="en-US" sz="2800" dirty="0" err="1" smtClean="0">
                <a:solidFill>
                  <a:schemeClr val="tx1"/>
                </a:solidFill>
              </a:rPr>
              <a:t>número</a:t>
            </a:r>
            <a:r>
              <a:rPr lang="en-US" sz="2800" dirty="0" smtClean="0">
                <a:solidFill>
                  <a:schemeClr val="tx1"/>
                </a:solidFill>
              </a:rPr>
              <a:t> que </a:t>
            </a:r>
            <a:r>
              <a:rPr lang="en-US" sz="2800" dirty="0" err="1" smtClean="0">
                <a:solidFill>
                  <a:schemeClr val="tx1"/>
                </a:solidFill>
              </a:rPr>
              <a:t>está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en</a:t>
            </a:r>
            <a:r>
              <a:rPr lang="en-US" sz="2800" dirty="0" smtClean="0">
                <a:solidFill>
                  <a:schemeClr val="tx1"/>
                </a:solidFill>
              </a:rPr>
              <a:t> EL MEDIO </a:t>
            </a:r>
            <a:r>
              <a:rPr lang="en-US" sz="2800" dirty="0" smtClean="0">
                <a:solidFill>
                  <a:schemeClr val="tx1"/>
                </a:solidFill>
              </a:rPr>
              <a:t>de la </a:t>
            </a:r>
            <a:r>
              <a:rPr lang="en-US" sz="2800" dirty="0" err="1" smtClean="0">
                <a:solidFill>
                  <a:schemeClr val="tx1"/>
                </a:solidFill>
              </a:rPr>
              <a:t>distribución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Mitad</a:t>
            </a:r>
            <a:r>
              <a:rPr lang="en-US" sz="2800" dirty="0" smtClean="0">
                <a:solidFill>
                  <a:schemeClr val="tx1"/>
                </a:solidFill>
              </a:rPr>
              <a:t> de la </a:t>
            </a:r>
            <a:r>
              <a:rPr lang="en-US" sz="2800" dirty="0" err="1" smtClean="0">
                <a:solidFill>
                  <a:schemeClr val="tx1"/>
                </a:solidFill>
              </a:rPr>
              <a:t>distribución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está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debajo</a:t>
            </a:r>
            <a:r>
              <a:rPr lang="en-US" sz="2800" dirty="0" smtClean="0">
                <a:solidFill>
                  <a:schemeClr val="tx1"/>
                </a:solidFill>
              </a:rPr>
              <a:t> de la </a:t>
            </a:r>
            <a:r>
              <a:rPr lang="en-US" sz="2800" dirty="0" err="1" smtClean="0">
                <a:solidFill>
                  <a:schemeClr val="tx1"/>
                </a:solidFill>
              </a:rPr>
              <a:t>mediana</a:t>
            </a:r>
            <a:r>
              <a:rPr lang="en-US" sz="2800" dirty="0" smtClean="0">
                <a:solidFill>
                  <a:schemeClr val="tx1"/>
                </a:solidFill>
              </a:rPr>
              <a:t> y la </a:t>
            </a:r>
            <a:r>
              <a:rPr lang="en-US" sz="2800" dirty="0" err="1" smtClean="0">
                <a:solidFill>
                  <a:schemeClr val="tx1"/>
                </a:solidFill>
              </a:rPr>
              <a:t>otra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mitad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está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arriba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59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Encontrar</a:t>
            </a:r>
            <a:r>
              <a:rPr lang="en-US" dirty="0" smtClean="0"/>
              <a:t> La </a:t>
            </a:r>
            <a:r>
              <a:rPr lang="en-US" dirty="0" err="1" smtClean="0"/>
              <a:t>Mediana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/>
              <a:t>1. </a:t>
            </a:r>
            <a:r>
              <a:rPr lang="en-US" sz="4000" dirty="0" err="1" smtClean="0"/>
              <a:t>Poner</a:t>
            </a:r>
            <a:r>
              <a:rPr lang="en-US" sz="4000" dirty="0" smtClean="0"/>
              <a:t> </a:t>
            </a:r>
            <a:r>
              <a:rPr lang="en-US" sz="4000" dirty="0" err="1" smtClean="0"/>
              <a:t>todos</a:t>
            </a:r>
            <a:r>
              <a:rPr lang="en-US" sz="4000" dirty="0"/>
              <a:t> </a:t>
            </a:r>
            <a:r>
              <a:rPr lang="en-US" sz="4000" dirty="0" err="1" smtClean="0"/>
              <a:t>los</a:t>
            </a:r>
            <a:r>
              <a:rPr lang="en-US" sz="4000" dirty="0" smtClean="0"/>
              <a:t> </a:t>
            </a:r>
            <a:r>
              <a:rPr lang="en-US" sz="4000" dirty="0" err="1" smtClean="0"/>
              <a:t>datos</a:t>
            </a:r>
            <a:r>
              <a:rPr lang="en-US" sz="4000" dirty="0" smtClean="0"/>
              <a:t> </a:t>
            </a:r>
            <a:r>
              <a:rPr lang="en-US" sz="4000" dirty="0" err="1" smtClean="0"/>
              <a:t>en</a:t>
            </a:r>
            <a:r>
              <a:rPr lang="en-US" sz="4000" dirty="0" smtClean="0"/>
              <a:t> </a:t>
            </a:r>
            <a:r>
              <a:rPr lang="en-US" sz="4000" dirty="0" err="1" smtClean="0"/>
              <a:t>orden</a:t>
            </a:r>
            <a:r>
              <a:rPr lang="en-US" sz="4000" dirty="0" smtClean="0"/>
              <a:t> </a:t>
            </a:r>
            <a:r>
              <a:rPr lang="en-US" sz="4000" dirty="0" err="1" smtClean="0"/>
              <a:t>en</a:t>
            </a:r>
            <a:r>
              <a:rPr lang="en-US" sz="4000" dirty="0" smtClean="0"/>
              <a:t> </a:t>
            </a:r>
            <a:r>
              <a:rPr lang="en-US" sz="4000" dirty="0" err="1" smtClean="0"/>
              <a:t>una</a:t>
            </a:r>
            <a:r>
              <a:rPr lang="en-US" sz="4000" dirty="0" smtClean="0"/>
              <a:t> </a:t>
            </a:r>
            <a:r>
              <a:rPr lang="en-US" sz="4000" dirty="0" err="1" smtClean="0"/>
              <a:t>tabla</a:t>
            </a:r>
            <a:r>
              <a:rPr lang="en-US" sz="4000" dirty="0" smtClean="0"/>
              <a:t>.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6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4418"/>
              </p:ext>
            </p:extLst>
          </p:nvPr>
        </p:nvGraphicFramePr>
        <p:xfrm>
          <a:off x="385991" y="1023439"/>
          <a:ext cx="4127642" cy="5339593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063821"/>
                <a:gridCol w="2063821"/>
              </a:tblGrid>
              <a:tr h="10921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PESO</a:t>
                      </a:r>
                      <a:r>
                        <a:rPr lang="en-US" sz="2400" baseline="0" dirty="0" smtClean="0"/>
                        <a:t> DE LA PIEDRA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NÚMERO DE TRABAJADORES</a:t>
                      </a:r>
                      <a:endParaRPr lang="en-US" sz="2200" dirty="0"/>
                    </a:p>
                  </a:txBody>
                  <a:tcPr/>
                </a:tc>
              </a:tr>
              <a:tr h="6067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</a:tr>
              <a:tr h="6067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  <a:tr h="6067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  <a:tr h="6067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</a:tr>
              <a:tr h="6067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</a:tr>
              <a:tr h="6067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</a:tr>
              <a:tr h="6067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35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142" y="2483273"/>
            <a:ext cx="3700529" cy="944458"/>
          </a:xfrm>
        </p:spPr>
        <p:txBody>
          <a:bodyPr>
            <a:noAutofit/>
          </a:bodyPr>
          <a:lstStyle/>
          <a:p>
            <a:r>
              <a:rPr lang="en-US" sz="3800" dirty="0" err="1" smtClean="0"/>
              <a:t>Datos</a:t>
            </a:r>
            <a:r>
              <a:rPr lang="en-US" sz="3800" dirty="0" smtClean="0"/>
              <a:t> para </a:t>
            </a:r>
            <a:r>
              <a:rPr lang="en-US" sz="3800" dirty="0" smtClean="0"/>
              <a:t>100 </a:t>
            </a:r>
            <a:r>
              <a:rPr lang="en-US" sz="3800" dirty="0" err="1" smtClean="0"/>
              <a:t>trabajadore</a:t>
            </a:r>
            <a:r>
              <a:rPr lang="en-US" sz="3800" dirty="0" err="1" smtClean="0"/>
              <a:t>s</a:t>
            </a:r>
            <a:endParaRPr lang="en-US" sz="3800" dirty="0"/>
          </a:p>
        </p:txBody>
      </p:sp>
      <p:cxnSp>
        <p:nvCxnSpPr>
          <p:cNvPr id="7" name="Elbow Connector 6"/>
          <p:cNvCxnSpPr/>
          <p:nvPr/>
        </p:nvCxnSpPr>
        <p:spPr>
          <a:xfrm rot="10800000" flipV="1">
            <a:off x="4744829" y="3322811"/>
            <a:ext cx="1120627" cy="82374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63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/>
              <a:t>2</a:t>
            </a:r>
            <a:r>
              <a:rPr lang="en-US" sz="4000" dirty="0" smtClean="0"/>
              <a:t>. </a:t>
            </a:r>
            <a:r>
              <a:rPr lang="en-US" sz="4000" dirty="0" err="1" smtClean="0"/>
              <a:t>Encontrar</a:t>
            </a:r>
            <a:r>
              <a:rPr lang="en-US" sz="4000" dirty="0" smtClean="0"/>
              <a:t> el </a:t>
            </a:r>
            <a:r>
              <a:rPr lang="en-US" sz="4000" dirty="0" err="1" smtClean="0"/>
              <a:t>porcentaje</a:t>
            </a:r>
            <a:r>
              <a:rPr lang="en-US" sz="4000" dirty="0" smtClean="0"/>
              <a:t> para </a:t>
            </a:r>
            <a:r>
              <a:rPr lang="en-US" sz="4000" dirty="0" err="1" smtClean="0"/>
              <a:t>cada</a:t>
            </a:r>
            <a:r>
              <a:rPr lang="en-US" sz="4000" dirty="0" smtClean="0"/>
              <a:t> fila.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2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237729"/>
              </p:ext>
            </p:extLst>
          </p:nvPr>
        </p:nvGraphicFramePr>
        <p:xfrm>
          <a:off x="659922" y="1397001"/>
          <a:ext cx="6098076" cy="40233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032692"/>
                <a:gridCol w="2032692"/>
                <a:gridCol w="2032692"/>
              </a:tblGrid>
              <a:tr h="7877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PESO</a:t>
                      </a:r>
                      <a:r>
                        <a:rPr lang="en-US" sz="2400" baseline="0" dirty="0" smtClean="0"/>
                        <a:t> DE LA PIEDRA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NÚMERO DE TRABAJADORES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PORCENTAJE</a:t>
                      </a:r>
                      <a:endParaRPr lang="en-US" sz="2400" dirty="0"/>
                    </a:p>
                  </a:txBody>
                  <a:tcPr/>
                </a:tc>
              </a:tr>
              <a:tr h="4563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9%</a:t>
                      </a:r>
                      <a:endParaRPr lang="en-US" sz="2400" dirty="0"/>
                    </a:p>
                  </a:txBody>
                  <a:tcPr/>
                </a:tc>
              </a:tr>
              <a:tr h="4563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11%</a:t>
                      </a:r>
                      <a:endParaRPr lang="en-US" sz="2400" dirty="0"/>
                    </a:p>
                  </a:txBody>
                  <a:tcPr/>
                </a:tc>
              </a:tr>
              <a:tr h="4563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12%</a:t>
                      </a:r>
                      <a:endParaRPr lang="en-US" sz="2400" dirty="0"/>
                    </a:p>
                  </a:txBody>
                  <a:tcPr/>
                </a:tc>
              </a:tr>
              <a:tr h="4563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18%</a:t>
                      </a:r>
                      <a:endParaRPr lang="en-US" sz="2400" dirty="0"/>
                    </a:p>
                  </a:txBody>
                  <a:tcPr/>
                </a:tc>
              </a:tr>
              <a:tr h="4563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20%</a:t>
                      </a:r>
                      <a:endParaRPr lang="en-US" sz="2400" dirty="0"/>
                    </a:p>
                  </a:txBody>
                  <a:tcPr/>
                </a:tc>
              </a:tr>
              <a:tr h="4563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18%</a:t>
                      </a:r>
                      <a:endParaRPr lang="en-US" sz="2400" dirty="0"/>
                    </a:p>
                  </a:txBody>
                  <a:tcPr/>
                </a:tc>
              </a:tr>
              <a:tr h="4563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35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Left Arrow 1"/>
          <p:cNvSpPr/>
          <p:nvPr/>
        </p:nvSpPr>
        <p:spPr>
          <a:xfrm>
            <a:off x="6997689" y="3175288"/>
            <a:ext cx="1133078" cy="36111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9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072766" y="2172098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sz="4000" dirty="0" smtClean="0"/>
              <a:t>3. </a:t>
            </a:r>
            <a:r>
              <a:rPr lang="en-US" sz="4000" dirty="0" err="1" smtClean="0"/>
              <a:t>Calcular</a:t>
            </a:r>
            <a:r>
              <a:rPr lang="en-US" sz="4000" dirty="0" smtClean="0"/>
              <a:t> el PORCENTAJE ACUMULATIVO </a:t>
            </a:r>
            <a:r>
              <a:rPr lang="en-US" sz="4000" dirty="0" err="1" smtClean="0"/>
              <a:t>por</a:t>
            </a:r>
            <a:r>
              <a:rPr lang="en-US" sz="4000" dirty="0"/>
              <a:t> </a:t>
            </a:r>
            <a:r>
              <a:rPr lang="en-US" sz="4000" dirty="0" err="1" smtClean="0"/>
              <a:t>sumar</a:t>
            </a:r>
            <a:r>
              <a:rPr lang="en-US" sz="4000" dirty="0" smtClean="0"/>
              <a:t> </a:t>
            </a:r>
            <a:r>
              <a:rPr lang="en-US" sz="4000" dirty="0" err="1" smtClean="0"/>
              <a:t>todos</a:t>
            </a:r>
            <a:r>
              <a:rPr lang="en-US" sz="4000" dirty="0" smtClean="0"/>
              <a:t> </a:t>
            </a:r>
            <a:r>
              <a:rPr lang="en-US" sz="4000" dirty="0" err="1" smtClean="0"/>
              <a:t>los</a:t>
            </a:r>
            <a:r>
              <a:rPr lang="en-US" sz="4000" dirty="0" smtClean="0"/>
              <a:t> </a:t>
            </a:r>
            <a:r>
              <a:rPr lang="en-US" sz="4000" dirty="0" err="1" smtClean="0"/>
              <a:t>porcentajes</a:t>
            </a:r>
            <a:r>
              <a:rPr lang="en-US" sz="4000" dirty="0" smtClean="0"/>
              <a:t> hasta </a:t>
            </a:r>
            <a:r>
              <a:rPr lang="en-US" sz="4000" u="sng" dirty="0" smtClean="0"/>
              <a:t>e </a:t>
            </a:r>
            <a:r>
              <a:rPr lang="en-US" sz="4000" u="sng" dirty="0" err="1" smtClean="0"/>
              <a:t>incluyendo</a:t>
            </a:r>
            <a:r>
              <a:rPr lang="en-US" sz="4000" u="sng" dirty="0" smtClean="0"/>
              <a:t> la fila actual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1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312918"/>
              </p:ext>
            </p:extLst>
          </p:nvPr>
        </p:nvGraphicFramePr>
        <p:xfrm>
          <a:off x="659922" y="1397001"/>
          <a:ext cx="8130768" cy="40233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032692"/>
                <a:gridCol w="2032692"/>
                <a:gridCol w="2032692"/>
                <a:gridCol w="2032692"/>
              </a:tblGrid>
              <a:tr h="7877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PESO</a:t>
                      </a:r>
                      <a:r>
                        <a:rPr lang="en-US" sz="2400" baseline="0" dirty="0" smtClean="0"/>
                        <a:t> DE LA PIEDRA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NÚMERO DE</a:t>
                      </a:r>
                      <a:r>
                        <a:rPr lang="en-US" sz="2200" baseline="0" dirty="0" smtClean="0"/>
                        <a:t> TRABAJADORES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PORCENTAJE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PORCENTAJE</a:t>
                      </a:r>
                      <a:r>
                        <a:rPr lang="en-US" sz="2200" baseline="0" dirty="0" smtClean="0"/>
                        <a:t> ACUMULATIVO</a:t>
                      </a:r>
                      <a:endParaRPr lang="en-US" sz="2200" dirty="0"/>
                    </a:p>
                  </a:txBody>
                  <a:tcPr/>
                </a:tc>
              </a:tr>
              <a:tr h="4563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9%</a:t>
                      </a:r>
                      <a:endParaRPr lang="en-US" sz="2400" dirty="0"/>
                    </a:p>
                  </a:txBody>
                  <a:tcPr/>
                </a:tc>
              </a:tr>
              <a:tr h="4563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20%</a:t>
                      </a:r>
                      <a:endParaRPr lang="en-US" sz="2400" dirty="0"/>
                    </a:p>
                  </a:txBody>
                  <a:tcPr/>
                </a:tc>
              </a:tr>
              <a:tr h="4563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32%</a:t>
                      </a:r>
                      <a:endParaRPr lang="en-US" sz="2400" dirty="0"/>
                    </a:p>
                  </a:txBody>
                  <a:tcPr/>
                </a:tc>
              </a:tr>
              <a:tr h="4563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50%</a:t>
                      </a:r>
                      <a:endParaRPr lang="en-US" sz="2400" dirty="0"/>
                    </a:p>
                  </a:txBody>
                  <a:tcPr/>
                </a:tc>
              </a:tr>
              <a:tr h="4563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70%</a:t>
                      </a:r>
                      <a:endParaRPr lang="en-US" sz="2400" dirty="0"/>
                    </a:p>
                  </a:txBody>
                  <a:tcPr/>
                </a:tc>
              </a:tr>
              <a:tr h="4563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88%</a:t>
                      </a:r>
                      <a:endParaRPr lang="en-US" sz="2400" dirty="0"/>
                    </a:p>
                  </a:txBody>
                  <a:tcPr/>
                </a:tc>
              </a:tr>
              <a:tr h="4563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35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761114" y="2179119"/>
            <a:ext cx="2116738" cy="349904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8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4</a:t>
            </a:r>
            <a:r>
              <a:rPr lang="en-US" sz="4000" dirty="0" smtClean="0"/>
              <a:t>. </a:t>
            </a:r>
            <a:r>
              <a:rPr lang="en-US" sz="4000" dirty="0" err="1" smtClean="0"/>
              <a:t>Encontrar</a:t>
            </a:r>
            <a:r>
              <a:rPr lang="en-US" sz="4000" dirty="0" smtClean="0"/>
              <a:t> </a:t>
            </a:r>
            <a:r>
              <a:rPr lang="en-US" sz="4000" dirty="0" err="1" smtClean="0"/>
              <a:t>en</a:t>
            </a:r>
            <a:r>
              <a:rPr lang="en-US" sz="4000" dirty="0" smtClean="0"/>
              <a:t> </a:t>
            </a:r>
            <a:r>
              <a:rPr lang="en-US" sz="4000" dirty="0" err="1" smtClean="0"/>
              <a:t>donde</a:t>
            </a:r>
            <a:r>
              <a:rPr lang="en-US" sz="4000" dirty="0" smtClean="0"/>
              <a:t> </a:t>
            </a:r>
            <a:r>
              <a:rPr lang="en-US" sz="4000" dirty="0"/>
              <a:t>50% de la </a:t>
            </a:r>
            <a:r>
              <a:rPr lang="en-US" sz="4000" dirty="0" err="1"/>
              <a:t>gente</a:t>
            </a:r>
            <a:r>
              <a:rPr lang="en-US" sz="4000" dirty="0"/>
              <a:t> </a:t>
            </a:r>
            <a:r>
              <a:rPr lang="en-US" sz="4000" dirty="0" err="1"/>
              <a:t>anotó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este</a:t>
            </a:r>
            <a:r>
              <a:rPr lang="en-US" sz="4000" dirty="0"/>
              <a:t> </a:t>
            </a:r>
            <a:r>
              <a:rPr lang="en-US" sz="4000" dirty="0" err="1"/>
              <a:t>número</a:t>
            </a:r>
            <a:r>
              <a:rPr lang="en-US" sz="4000" dirty="0"/>
              <a:t> o </a:t>
            </a:r>
            <a:r>
              <a:rPr lang="en-US" sz="4000" dirty="0" err="1" smtClean="0"/>
              <a:t>menos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778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1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98012"/>
              </p:ext>
            </p:extLst>
          </p:nvPr>
        </p:nvGraphicFramePr>
        <p:xfrm>
          <a:off x="659922" y="1397001"/>
          <a:ext cx="8130768" cy="40233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032692"/>
                <a:gridCol w="2032692"/>
                <a:gridCol w="2032692"/>
                <a:gridCol w="2032692"/>
              </a:tblGrid>
              <a:tr h="7877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PESO</a:t>
                      </a:r>
                      <a:r>
                        <a:rPr lang="en-US" sz="2400" baseline="0" dirty="0" smtClean="0"/>
                        <a:t> DE LA PIEDRA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NÚMERO DE TRABAJADORES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PORCENTAJE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PORCENTAJE</a:t>
                      </a:r>
                      <a:r>
                        <a:rPr lang="en-US" sz="2200" baseline="0" dirty="0" smtClean="0"/>
                        <a:t> ACUMULATIVO</a:t>
                      </a:r>
                      <a:endParaRPr lang="en-US" sz="2200" dirty="0"/>
                    </a:p>
                  </a:txBody>
                  <a:tcPr/>
                </a:tc>
              </a:tr>
              <a:tr h="4563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9%</a:t>
                      </a:r>
                      <a:endParaRPr lang="en-US" sz="2400" dirty="0"/>
                    </a:p>
                  </a:txBody>
                  <a:tcPr/>
                </a:tc>
              </a:tr>
              <a:tr h="4563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20%</a:t>
                      </a:r>
                      <a:endParaRPr lang="en-US" sz="2400" dirty="0"/>
                    </a:p>
                  </a:txBody>
                  <a:tcPr/>
                </a:tc>
              </a:tr>
              <a:tr h="4563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32%</a:t>
                      </a:r>
                      <a:endParaRPr lang="en-US" sz="2400" dirty="0"/>
                    </a:p>
                  </a:txBody>
                  <a:tcPr/>
                </a:tc>
              </a:tr>
              <a:tr h="4563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50%</a:t>
                      </a:r>
                      <a:endParaRPr lang="en-US" sz="2400" dirty="0"/>
                    </a:p>
                  </a:txBody>
                  <a:tcPr/>
                </a:tc>
              </a:tr>
              <a:tr h="4563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70%</a:t>
                      </a:r>
                      <a:endParaRPr lang="en-US" sz="2400" dirty="0"/>
                    </a:p>
                  </a:txBody>
                  <a:tcPr/>
                </a:tc>
              </a:tr>
              <a:tr h="4563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88%</a:t>
                      </a:r>
                      <a:endParaRPr lang="en-US" sz="2400" dirty="0"/>
                    </a:p>
                  </a:txBody>
                  <a:tcPr/>
                </a:tc>
              </a:tr>
              <a:tr h="4563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35 </a:t>
                      </a:r>
                      <a:r>
                        <a:rPr lang="en-US" sz="2400" dirty="0" err="1" smtClean="0"/>
                        <a:t>libras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73931" y="3523947"/>
            <a:ext cx="8715983" cy="58524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281</Words>
  <Application>Microsoft Macintosh PowerPoint</Application>
  <PresentationFormat>On-screen Show (4:3)</PresentationFormat>
  <Paragraphs>111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PowerPoint Presentation</vt:lpstr>
      <vt:lpstr>Para Encontrar La Mediana</vt:lpstr>
      <vt:lpstr>Datos para 100 trabajadores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Southern California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AnnMaria De Mars</dc:creator>
  <cp:lastModifiedBy>AnnMaria De Mars</cp:lastModifiedBy>
  <cp:revision>13</cp:revision>
  <dcterms:created xsi:type="dcterms:W3CDTF">2016-01-07T04:08:36Z</dcterms:created>
  <dcterms:modified xsi:type="dcterms:W3CDTF">2018-04-17T19:07:45Z</dcterms:modified>
</cp:coreProperties>
</file>