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70" r:id="rId3"/>
    <p:sldId id="272" r:id="rId4"/>
    <p:sldId id="271" r:id="rId5"/>
    <p:sldId id="273" r:id="rId6"/>
    <p:sldId id="274" r:id="rId7"/>
    <p:sldId id="275" r:id="rId8"/>
    <p:sldId id="276" r:id="rId9"/>
    <p:sldId id="277" r:id="rId10"/>
    <p:sldId id="261" r:id="rId11"/>
    <p:sldId id="278" r:id="rId12"/>
    <p:sldId id="279" r:id="rId13"/>
    <p:sldId id="281" r:id="rId14"/>
    <p:sldId id="280" r:id="rId15"/>
    <p:sldId id="283" r:id="rId16"/>
    <p:sldId id="287" r:id="rId17"/>
    <p:sldId id="284" r:id="rId18"/>
    <p:sldId id="286" r:id="rId19"/>
    <p:sldId id="263" r:id="rId20"/>
    <p:sldId id="264" r:id="rId21"/>
    <p:sldId id="285" r:id="rId22"/>
    <p:sldId id="265" r:id="rId23"/>
    <p:sldId id="266" r:id="rId24"/>
    <p:sldId id="267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97D066E-40A1-B047-957D-46287BECA2F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077B945-706D-BB4B-A83C-72CF063756F4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66E-40A1-B047-957D-46287BECA2F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B945-706D-BB4B-A83C-72CF06375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66E-40A1-B047-957D-46287BECA2F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B945-706D-BB4B-A83C-72CF06375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66E-40A1-B047-957D-46287BECA2F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B945-706D-BB4B-A83C-72CF06375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66E-40A1-B047-957D-46287BECA2F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B945-706D-BB4B-A83C-72CF06375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66E-40A1-B047-957D-46287BECA2F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B945-706D-BB4B-A83C-72CF063756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66E-40A1-B047-957D-46287BECA2F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B945-706D-BB4B-A83C-72CF06375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66E-40A1-B047-957D-46287BECA2F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B945-706D-BB4B-A83C-72CF06375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66E-40A1-B047-957D-46287BECA2F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B945-706D-BB4B-A83C-72CF06375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66E-40A1-B047-957D-46287BECA2F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B945-706D-BB4B-A83C-72CF063756F4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66E-40A1-B047-957D-46287BECA2F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B945-706D-BB4B-A83C-72CF06375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97D066E-40A1-B047-957D-46287BECA2F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077B945-706D-BB4B-A83C-72CF063756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5" y="68030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Adición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fracciones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con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denominadores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distintos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Presentando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Denomindaor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Común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 descr="human_compu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86" y="1931479"/>
            <a:ext cx="2973696" cy="41946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4409" y="804126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000" u="sng" dirty="0">
                <a:solidFill>
                  <a:prstClr val="black"/>
                </a:solidFill>
              </a:rPr>
              <a:t>12</a:t>
            </a:r>
            <a:br>
              <a:rPr lang="en-US" sz="4000" u="sng" dirty="0">
                <a:solidFill>
                  <a:prstClr val="black"/>
                </a:solidFill>
              </a:rPr>
            </a:br>
            <a:r>
              <a:rPr lang="en-US" sz="4000" dirty="0">
                <a:solidFill>
                  <a:prstClr val="black"/>
                </a:solidFill>
              </a:rPr>
              <a:t>20</a:t>
            </a:r>
            <a:endParaRPr lang="en-US" sz="4000" u="sng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9429" y="4566922"/>
            <a:ext cx="1117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5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284933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522759" y="5690606"/>
            <a:ext cx="82400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latin typeface="Arial" charset="0"/>
              </a:rPr>
              <a:t>El </a:t>
            </a:r>
            <a:r>
              <a:rPr lang="en-US" sz="2000" i="1" dirty="0" err="1" smtClean="0">
                <a:latin typeface="Arial" charset="0"/>
              </a:rPr>
              <a:t>denominador</a:t>
            </a:r>
            <a:r>
              <a:rPr lang="en-US" sz="2000" i="1" dirty="0" smtClean="0">
                <a:latin typeface="Arial" charset="0"/>
              </a:rPr>
              <a:t> </a:t>
            </a:r>
            <a:r>
              <a:rPr lang="en-US" sz="2000" i="1" dirty="0" err="1" smtClean="0">
                <a:latin typeface="Arial" charset="0"/>
              </a:rPr>
              <a:t>común</a:t>
            </a:r>
            <a:r>
              <a:rPr lang="en-US" sz="2000" i="1" dirty="0" smtClean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de 5 y 4 </a:t>
            </a:r>
            <a:r>
              <a:rPr lang="en-US" sz="2000" dirty="0" err="1" smtClean="0">
                <a:latin typeface="Arial" charset="0"/>
              </a:rPr>
              <a:t>es</a:t>
            </a:r>
            <a:r>
              <a:rPr lang="en-US" sz="2000" dirty="0" smtClean="0">
                <a:latin typeface="Arial" charset="0"/>
              </a:rPr>
              <a:t> 20 </a:t>
            </a:r>
            <a:r>
              <a:rPr lang="en-US" sz="2000" dirty="0" err="1" smtClean="0">
                <a:latin typeface="Arial" charset="0"/>
              </a:rPr>
              <a:t>porque</a:t>
            </a:r>
            <a:r>
              <a:rPr lang="en-US" sz="2000" dirty="0" smtClean="0">
                <a:latin typeface="Arial" charset="0"/>
              </a:rPr>
              <a:t> ambos 5 y 4 </a:t>
            </a:r>
            <a:r>
              <a:rPr lang="en-US" sz="2000" dirty="0" err="1" smtClean="0">
                <a:latin typeface="Arial" charset="0"/>
              </a:rPr>
              <a:t>dividen</a:t>
            </a:r>
            <a:r>
              <a:rPr lang="en-US" sz="2000" dirty="0" smtClean="0">
                <a:latin typeface="Arial" charset="0"/>
              </a:rPr>
              <a:t> 20 </a:t>
            </a:r>
            <a:r>
              <a:rPr lang="en-US" sz="2000" dirty="0" err="1" smtClean="0">
                <a:latin typeface="Arial" charset="0"/>
              </a:rPr>
              <a:t>uniformemente</a:t>
            </a:r>
            <a:r>
              <a:rPr lang="en-US" sz="2000" dirty="0" smtClean="0">
                <a:latin typeface="Arial" charset="0"/>
              </a:rPr>
              <a:t>. </a:t>
            </a:r>
            <a:endParaRPr lang="en-US" sz="1400" dirty="0">
              <a:latin typeface="Verdana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756580" y="-4420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UN</a:t>
            </a:r>
            <a:r>
              <a:rPr 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 EJEMPLO</a:t>
            </a:r>
            <a:endParaRPr lang="en-US" b="1" dirty="0">
              <a:solidFill>
                <a:srgbClr val="CC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j-cs"/>
            </a:endParaRPr>
          </a:p>
        </p:txBody>
      </p:sp>
      <p:pic>
        <p:nvPicPr>
          <p:cNvPr id="2" name="Picture 1" descr="12:20 cir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89" y="1098795"/>
            <a:ext cx="1905000" cy="1905000"/>
          </a:xfrm>
          <a:prstGeom prst="rect">
            <a:avLst/>
          </a:prstGeom>
        </p:spPr>
      </p:pic>
      <p:pic>
        <p:nvPicPr>
          <p:cNvPr id="3" name="Picture 2" descr="15:20 cir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89" y="3192038"/>
            <a:ext cx="1905000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1275031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000" u="sng" dirty="0">
                <a:solidFill>
                  <a:prstClr val="black"/>
                </a:solidFill>
              </a:rPr>
              <a:t>12</a:t>
            </a:r>
            <a:br>
              <a:rPr lang="en-US" sz="4000" u="sng" dirty="0">
                <a:solidFill>
                  <a:prstClr val="black"/>
                </a:solidFill>
              </a:rPr>
            </a:br>
            <a:r>
              <a:rPr lang="en-US" sz="4000" dirty="0">
                <a:solidFill>
                  <a:prstClr val="black"/>
                </a:solidFill>
              </a:rPr>
              <a:t>20</a:t>
            </a:r>
            <a:endParaRPr lang="en-US" sz="4000" u="sng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3192038"/>
            <a:ext cx="7046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15</a:t>
            </a:r>
            <a:br>
              <a:rPr lang="en-US" sz="4000" u="sng" dirty="0" smtClean="0"/>
            </a:br>
            <a:r>
              <a:rPr lang="en-US" sz="4000" dirty="0" smtClean="0"/>
              <a:t>20</a:t>
            </a:r>
            <a:endParaRPr lang="en-US" sz="4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253663" y="1275031"/>
            <a:ext cx="1117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5</a:t>
            </a:r>
            <a:endParaRPr lang="en-US" sz="4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253663" y="3192038"/>
            <a:ext cx="4446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4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346339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522958" y="5699125"/>
            <a:ext cx="82400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 err="1" smtClean="0">
                <a:latin typeface="Arial" charset="0"/>
              </a:rPr>
              <a:t>Multiplica</a:t>
            </a:r>
            <a:r>
              <a:rPr lang="en-US" sz="2000" dirty="0" smtClean="0">
                <a:latin typeface="Arial" charset="0"/>
              </a:rPr>
              <a:t> el NUMERADOR Y DENOMINADOR </a:t>
            </a:r>
            <a:r>
              <a:rPr lang="en-US" sz="2000" dirty="0" err="1" smtClean="0">
                <a:latin typeface="Arial" charset="0"/>
              </a:rPr>
              <a:t>por</a:t>
            </a:r>
            <a:r>
              <a:rPr lang="en-US" sz="2000" dirty="0" smtClean="0">
                <a:latin typeface="Arial" charset="0"/>
              </a:rPr>
              <a:t> el </a:t>
            </a:r>
            <a:r>
              <a:rPr lang="en-US" sz="2000" dirty="0" err="1" smtClean="0">
                <a:latin typeface="Arial" charset="0"/>
              </a:rPr>
              <a:t>mismo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número</a:t>
            </a:r>
            <a:r>
              <a:rPr lang="en-US" sz="2000" dirty="0" smtClean="0">
                <a:latin typeface="Arial" charset="0"/>
              </a:rPr>
              <a:t> para </a:t>
            </a:r>
            <a:r>
              <a:rPr lang="en-US" sz="2000" dirty="0" err="1" smtClean="0">
                <a:latin typeface="Arial" charset="0"/>
              </a:rPr>
              <a:t>encontrar</a:t>
            </a:r>
            <a:r>
              <a:rPr lang="en-US" sz="2000" dirty="0" smtClean="0">
                <a:latin typeface="Arial" charset="0"/>
              </a:rPr>
              <a:t> la </a:t>
            </a:r>
            <a:r>
              <a:rPr lang="en-US" sz="2000" dirty="0" err="1" smtClean="0">
                <a:latin typeface="Arial" charset="0"/>
              </a:rPr>
              <a:t>fracción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equivalente</a:t>
            </a:r>
            <a:r>
              <a:rPr lang="en-US" sz="2000" dirty="0" smtClean="0">
                <a:latin typeface="Arial" charset="0"/>
              </a:rPr>
              <a:t>. </a:t>
            </a:r>
            <a:endParaRPr lang="en-US" sz="1400" dirty="0">
              <a:latin typeface="Verdana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756580" y="-4420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UN EJEMPLO</a:t>
            </a:r>
            <a:endParaRPr lang="en-US" b="1" dirty="0">
              <a:solidFill>
                <a:srgbClr val="CC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j-cs"/>
            </a:endParaRPr>
          </a:p>
        </p:txBody>
      </p:sp>
      <p:pic>
        <p:nvPicPr>
          <p:cNvPr id="2" name="Picture 1" descr="12:20 cir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89" y="1098795"/>
            <a:ext cx="1905000" cy="1905000"/>
          </a:xfrm>
          <a:prstGeom prst="rect">
            <a:avLst/>
          </a:prstGeom>
        </p:spPr>
      </p:pic>
      <p:pic>
        <p:nvPicPr>
          <p:cNvPr id="3" name="Picture 2" descr="15:20 cir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89" y="3192038"/>
            <a:ext cx="1905000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1275031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000" u="sng" dirty="0">
                <a:solidFill>
                  <a:prstClr val="black"/>
                </a:solidFill>
              </a:rPr>
              <a:t>12</a:t>
            </a:r>
            <a:br>
              <a:rPr lang="en-US" sz="4000" u="sng" dirty="0">
                <a:solidFill>
                  <a:prstClr val="black"/>
                </a:solidFill>
              </a:rPr>
            </a:br>
            <a:r>
              <a:rPr lang="en-US" sz="4000" dirty="0">
                <a:solidFill>
                  <a:prstClr val="black"/>
                </a:solidFill>
              </a:rPr>
              <a:t>20</a:t>
            </a:r>
            <a:endParaRPr lang="en-US" sz="4000" u="sng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3192038"/>
            <a:ext cx="7046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15</a:t>
            </a:r>
            <a:br>
              <a:rPr lang="en-US" sz="4000" u="sng" dirty="0" smtClean="0"/>
            </a:br>
            <a:r>
              <a:rPr lang="en-US" sz="4000" dirty="0" smtClean="0"/>
              <a:t>20</a:t>
            </a:r>
            <a:endParaRPr lang="en-US" sz="4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253663" y="1275031"/>
            <a:ext cx="1117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5</a:t>
            </a:r>
            <a:endParaRPr lang="en-US" sz="4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253663" y="3192038"/>
            <a:ext cx="4446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4</a:t>
            </a:r>
            <a:endParaRPr lang="en-US" sz="40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370969" y="1466587"/>
            <a:ext cx="866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4</a:t>
            </a:r>
            <a:br>
              <a:rPr lang="en-US" sz="3200" u="sng" dirty="0" smtClean="0"/>
            </a:br>
            <a:r>
              <a:rPr lang="en-US" sz="3200" dirty="0" smtClean="0"/>
              <a:t>4</a:t>
            </a:r>
            <a:endParaRPr lang="en-US" sz="32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1822830" y="1663281"/>
            <a:ext cx="8663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76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522958" y="5699125"/>
            <a:ext cx="82400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 err="1">
                <a:latin typeface="Arial" charset="0"/>
              </a:rPr>
              <a:t>Multiplica</a:t>
            </a:r>
            <a:r>
              <a:rPr lang="en-US" sz="2000" dirty="0">
                <a:latin typeface="Arial" charset="0"/>
              </a:rPr>
              <a:t> el NUMERADOR Y DENOMINADOR </a:t>
            </a:r>
            <a:r>
              <a:rPr lang="en-US" sz="2000" dirty="0" err="1">
                <a:latin typeface="Arial" charset="0"/>
              </a:rPr>
              <a:t>por</a:t>
            </a:r>
            <a:r>
              <a:rPr lang="en-US" sz="2000" dirty="0">
                <a:latin typeface="Arial" charset="0"/>
              </a:rPr>
              <a:t> el </a:t>
            </a:r>
            <a:r>
              <a:rPr lang="en-US" sz="2000" dirty="0" err="1">
                <a:latin typeface="Arial" charset="0"/>
              </a:rPr>
              <a:t>mismo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número</a:t>
            </a:r>
            <a:r>
              <a:rPr lang="en-US" sz="2000" dirty="0">
                <a:latin typeface="Arial" charset="0"/>
              </a:rPr>
              <a:t> para </a:t>
            </a:r>
            <a:r>
              <a:rPr lang="en-US" sz="2000" dirty="0" err="1">
                <a:latin typeface="Arial" charset="0"/>
              </a:rPr>
              <a:t>encontrar</a:t>
            </a:r>
            <a:r>
              <a:rPr lang="en-US" sz="2000" dirty="0">
                <a:latin typeface="Arial" charset="0"/>
              </a:rPr>
              <a:t> la </a:t>
            </a:r>
            <a:r>
              <a:rPr lang="en-US" sz="2000" dirty="0" err="1">
                <a:latin typeface="Arial" charset="0"/>
              </a:rPr>
              <a:t>fracción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equivalente</a:t>
            </a:r>
            <a:r>
              <a:rPr lang="en-US" sz="2000" dirty="0">
                <a:latin typeface="Arial" charset="0"/>
              </a:rPr>
              <a:t>. </a:t>
            </a:r>
            <a:endParaRPr lang="en-US" sz="1400" dirty="0">
              <a:latin typeface="Verdana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756580" y="-4420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UN EJEMPLO</a:t>
            </a:r>
            <a:endParaRPr lang="en-US" b="1" dirty="0">
              <a:solidFill>
                <a:srgbClr val="CC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j-cs"/>
            </a:endParaRPr>
          </a:p>
        </p:txBody>
      </p:sp>
      <p:pic>
        <p:nvPicPr>
          <p:cNvPr id="2" name="Picture 1" descr="12:20 cir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89" y="1098795"/>
            <a:ext cx="1905000" cy="1905000"/>
          </a:xfrm>
          <a:prstGeom prst="rect">
            <a:avLst/>
          </a:prstGeom>
        </p:spPr>
      </p:pic>
      <p:pic>
        <p:nvPicPr>
          <p:cNvPr id="3" name="Picture 2" descr="15:20 cir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89" y="3192038"/>
            <a:ext cx="1905000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1275031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000" u="sng" dirty="0">
                <a:solidFill>
                  <a:prstClr val="black"/>
                </a:solidFill>
              </a:rPr>
              <a:t>12</a:t>
            </a:r>
            <a:br>
              <a:rPr lang="en-US" sz="4000" u="sng" dirty="0">
                <a:solidFill>
                  <a:prstClr val="black"/>
                </a:solidFill>
              </a:rPr>
            </a:br>
            <a:r>
              <a:rPr lang="en-US" sz="4000" dirty="0">
                <a:solidFill>
                  <a:prstClr val="black"/>
                </a:solidFill>
              </a:rPr>
              <a:t>20</a:t>
            </a:r>
            <a:endParaRPr lang="en-US" sz="4000" u="sng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3192038"/>
            <a:ext cx="7046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15</a:t>
            </a:r>
            <a:br>
              <a:rPr lang="en-US" sz="4000" u="sng" dirty="0" smtClean="0"/>
            </a:br>
            <a:r>
              <a:rPr lang="en-US" sz="4000" dirty="0" smtClean="0"/>
              <a:t>20</a:t>
            </a:r>
            <a:endParaRPr lang="en-US" sz="4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253663" y="1275031"/>
            <a:ext cx="1117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5</a:t>
            </a:r>
            <a:endParaRPr lang="en-US" sz="4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253663" y="3192038"/>
            <a:ext cx="4446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4</a:t>
            </a:r>
            <a:endParaRPr lang="en-US" sz="40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370969" y="3192038"/>
            <a:ext cx="866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5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en-US" sz="3200" dirty="0"/>
              <a:t>5</a:t>
            </a:r>
            <a:endParaRPr lang="en-US" sz="32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1822830" y="3456385"/>
            <a:ext cx="8663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698316" y="4269256"/>
            <a:ext cx="3182634" cy="14298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6200000" flipV="1">
            <a:off x="806098" y="4040357"/>
            <a:ext cx="1845367" cy="950236"/>
          </a:xfrm>
          <a:prstGeom prst="bentConnector4">
            <a:avLst>
              <a:gd name="adj1" fmla="val 32071"/>
              <a:gd name="adj2" fmla="val 12405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01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709729" y="1116748"/>
            <a:ext cx="82400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latin typeface="Arial" charset="0"/>
              </a:rPr>
              <a:t>Se llama </a:t>
            </a:r>
            <a:r>
              <a:rPr lang="en-US" sz="2000" dirty="0" err="1" smtClean="0">
                <a:latin typeface="Arial" charset="0"/>
              </a:rPr>
              <a:t>una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fracción</a:t>
            </a:r>
            <a:r>
              <a:rPr lang="en-US" sz="2000" dirty="0" smtClean="0">
                <a:latin typeface="Arial" charset="0"/>
              </a:rPr>
              <a:t> EQUIVALENTE </a:t>
            </a:r>
            <a:r>
              <a:rPr lang="en-US" sz="2000" dirty="0" err="1" smtClean="0">
                <a:latin typeface="Arial" charset="0"/>
              </a:rPr>
              <a:t>porque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es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igual</a:t>
            </a:r>
            <a:r>
              <a:rPr lang="en-US" sz="2000" dirty="0" smtClean="0">
                <a:latin typeface="Arial" charset="0"/>
              </a:rPr>
              <a:t> (</a:t>
            </a:r>
            <a:r>
              <a:rPr lang="en-US" sz="2000" dirty="0" err="1" smtClean="0">
                <a:latin typeface="Arial" charset="0"/>
              </a:rPr>
              <a:t>otra</a:t>
            </a:r>
            <a:r>
              <a:rPr lang="en-US" sz="2000" dirty="0" smtClean="0">
                <a:latin typeface="Arial" charset="0"/>
              </a:rPr>
              <a:t> palabra para </a:t>
            </a:r>
            <a:r>
              <a:rPr lang="en-US" sz="2000" dirty="0" err="1" smtClean="0">
                <a:latin typeface="Arial" charset="0"/>
              </a:rPr>
              <a:t>equivalente</a:t>
            </a:r>
            <a:r>
              <a:rPr lang="en-US" sz="2000" dirty="0" smtClean="0">
                <a:latin typeface="Arial" charset="0"/>
              </a:rPr>
              <a:t>). </a:t>
            </a:r>
            <a:r>
              <a:rPr lang="en-US" sz="2000" dirty="0" err="1" smtClean="0">
                <a:latin typeface="Arial" charset="0"/>
              </a:rPr>
              <a:t>Es</a:t>
            </a:r>
            <a:r>
              <a:rPr lang="en-US" sz="2000" dirty="0" smtClean="0">
                <a:latin typeface="Arial" charset="0"/>
              </a:rPr>
              <a:t> IGUAL. </a:t>
            </a:r>
            <a:endParaRPr lang="en-US" sz="1400" dirty="0">
              <a:latin typeface="Verdana" charset="0"/>
            </a:endParaRPr>
          </a:p>
        </p:txBody>
      </p:sp>
      <p:pic>
        <p:nvPicPr>
          <p:cNvPr id="3" name="Picture 2" descr="15:20 cir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89" y="3192038"/>
            <a:ext cx="190500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3192038"/>
            <a:ext cx="7046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15</a:t>
            </a:r>
            <a:br>
              <a:rPr lang="en-US" sz="4000" u="sng" dirty="0" smtClean="0"/>
            </a:br>
            <a:r>
              <a:rPr lang="en-US" sz="4000" dirty="0" smtClean="0"/>
              <a:t>20</a:t>
            </a:r>
            <a:endParaRPr lang="en-US" sz="4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253663" y="3192038"/>
            <a:ext cx="4446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4</a:t>
            </a:r>
            <a:endParaRPr lang="en-US" sz="40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370969" y="3192038"/>
            <a:ext cx="866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5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en-US" sz="3200" dirty="0"/>
              <a:t>5</a:t>
            </a:r>
            <a:endParaRPr lang="en-US" sz="32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1822830" y="3456385"/>
            <a:ext cx="8663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594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709729" y="1116748"/>
            <a:ext cx="82400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latin typeface="Arial" charset="0"/>
              </a:rPr>
              <a:t>Se </a:t>
            </a:r>
            <a:r>
              <a:rPr lang="en-US" sz="2000" dirty="0">
                <a:latin typeface="Arial" charset="0"/>
              </a:rPr>
              <a:t>llama </a:t>
            </a:r>
            <a:r>
              <a:rPr lang="en-US" sz="2000" dirty="0" err="1">
                <a:latin typeface="Arial" charset="0"/>
              </a:rPr>
              <a:t>una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fracción</a:t>
            </a:r>
            <a:r>
              <a:rPr lang="en-US" sz="2000" dirty="0">
                <a:latin typeface="Arial" charset="0"/>
              </a:rPr>
              <a:t> EQUIVALENTE </a:t>
            </a:r>
            <a:r>
              <a:rPr lang="en-US" sz="2000" dirty="0" err="1">
                <a:latin typeface="Arial" charset="0"/>
              </a:rPr>
              <a:t>porque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es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igual</a:t>
            </a:r>
            <a:r>
              <a:rPr lang="en-US" sz="2000" dirty="0">
                <a:latin typeface="Arial" charset="0"/>
              </a:rPr>
              <a:t> (</a:t>
            </a:r>
            <a:r>
              <a:rPr lang="en-US" sz="2000" dirty="0" err="1">
                <a:latin typeface="Arial" charset="0"/>
              </a:rPr>
              <a:t>otra</a:t>
            </a:r>
            <a:r>
              <a:rPr lang="en-US" sz="2000" dirty="0">
                <a:latin typeface="Arial" charset="0"/>
              </a:rPr>
              <a:t> palabra para </a:t>
            </a:r>
            <a:r>
              <a:rPr lang="en-US" sz="2000" dirty="0" err="1">
                <a:latin typeface="Arial" charset="0"/>
              </a:rPr>
              <a:t>equivalente</a:t>
            </a:r>
            <a:r>
              <a:rPr lang="en-US" sz="2000" dirty="0">
                <a:latin typeface="Arial" charset="0"/>
              </a:rPr>
              <a:t>). </a:t>
            </a:r>
            <a:r>
              <a:rPr lang="en-US" sz="2000" dirty="0" err="1">
                <a:latin typeface="Arial" charset="0"/>
              </a:rPr>
              <a:t>Es</a:t>
            </a:r>
            <a:r>
              <a:rPr lang="en-US" sz="2000" dirty="0">
                <a:latin typeface="Arial" charset="0"/>
              </a:rPr>
              <a:t> IGUAL. </a:t>
            </a:r>
            <a:r>
              <a:rPr lang="en-US" sz="2000" dirty="0" smtClean="0">
                <a:latin typeface="Arial" charset="0"/>
              </a:rPr>
              <a:t> </a:t>
            </a:r>
            <a:endParaRPr lang="en-US" sz="1400" dirty="0">
              <a:latin typeface="Verdana" charset="0"/>
            </a:endParaRPr>
          </a:p>
        </p:txBody>
      </p:sp>
      <p:pic>
        <p:nvPicPr>
          <p:cNvPr id="3" name="Picture 2" descr="15:20 cir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89" y="3192038"/>
            <a:ext cx="190500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3192038"/>
            <a:ext cx="7046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15</a:t>
            </a:r>
            <a:br>
              <a:rPr lang="en-US" sz="4000" u="sng" dirty="0" smtClean="0"/>
            </a:br>
            <a:r>
              <a:rPr lang="en-US" sz="4000" dirty="0" smtClean="0"/>
              <a:t>20</a:t>
            </a:r>
            <a:endParaRPr lang="en-US" sz="4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253663" y="3192038"/>
            <a:ext cx="4446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4</a:t>
            </a:r>
            <a:endParaRPr lang="en-US" sz="40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370969" y="3192038"/>
            <a:ext cx="866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5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en-US" sz="3200" dirty="0"/>
              <a:t>5</a:t>
            </a:r>
            <a:endParaRPr lang="en-US" sz="32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1822830" y="3456385"/>
            <a:ext cx="8663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45919" y="5516285"/>
            <a:ext cx="6126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importa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la </a:t>
            </a:r>
            <a:r>
              <a:rPr lang="en-US" dirty="0" err="1" smtClean="0"/>
              <a:t>llamamos</a:t>
            </a:r>
            <a:r>
              <a:rPr lang="en-US" dirty="0" smtClean="0"/>
              <a:t>  </a:t>
            </a:r>
            <a:r>
              <a:rPr lang="en-US" dirty="0" smtClean="0"/>
              <a:t>      o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todavía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misma</a:t>
            </a:r>
            <a:r>
              <a:rPr lang="en-US" dirty="0" smtClean="0"/>
              <a:t> </a:t>
            </a:r>
            <a:r>
              <a:rPr lang="en-US" dirty="0" err="1" smtClean="0"/>
              <a:t>fracción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08964" y="5322132"/>
            <a:ext cx="326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3</a:t>
            </a:r>
            <a:br>
              <a:rPr lang="en-US" sz="2000" u="sng" dirty="0" smtClean="0"/>
            </a:br>
            <a:r>
              <a:rPr lang="en-US" sz="2000" dirty="0" smtClean="0"/>
              <a:t>4</a:t>
            </a:r>
            <a:endParaRPr lang="en-US" sz="20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4673073" y="5322132"/>
            <a:ext cx="468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15</a:t>
            </a:r>
            <a:br>
              <a:rPr lang="en-US" sz="2000" u="sng" dirty="0" smtClean="0"/>
            </a:br>
            <a:r>
              <a:rPr lang="en-US" sz="2000" dirty="0" smtClean="0"/>
              <a:t>20</a:t>
            </a:r>
            <a:endParaRPr lang="en-US" sz="2000" u="sng" dirty="0"/>
          </a:p>
        </p:txBody>
      </p:sp>
      <p:sp>
        <p:nvSpPr>
          <p:cNvPr id="10" name="Right Arrow 9"/>
          <p:cNvSpPr/>
          <p:nvPr/>
        </p:nvSpPr>
        <p:spPr>
          <a:xfrm>
            <a:off x="1822830" y="4420499"/>
            <a:ext cx="1414535" cy="5354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5329201" y="3760537"/>
            <a:ext cx="842999" cy="65996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0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329948" cy="1143000"/>
          </a:xfrm>
        </p:spPr>
        <p:txBody>
          <a:bodyPr>
            <a:normAutofit/>
          </a:bodyPr>
          <a:lstStyle/>
          <a:p>
            <a:r>
              <a:rPr lang="es-ES_tradnl" dirty="0"/>
              <a:t>¡</a:t>
            </a:r>
            <a:r>
              <a:rPr lang="en-US" dirty="0" smtClean="0"/>
              <a:t>No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confundas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Content Placeholder 3" descr="willow_tri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372" r="-703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165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522958" y="5699125"/>
            <a:ext cx="82400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 err="1" smtClean="0">
                <a:latin typeface="Arial" charset="0"/>
              </a:rPr>
              <a:t>Estas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dos </a:t>
            </a:r>
            <a:r>
              <a:rPr lang="en-US" sz="2000" dirty="0" err="1" smtClean="0">
                <a:latin typeface="Arial" charset="0"/>
              </a:rPr>
              <a:t>fracciones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diferentes</a:t>
            </a:r>
            <a:r>
              <a:rPr lang="en-US" sz="2000" dirty="0" smtClean="0">
                <a:latin typeface="Arial" charset="0"/>
              </a:rPr>
              <a:t> son </a:t>
            </a:r>
            <a:r>
              <a:rPr lang="en-US" sz="2000" dirty="0" err="1" smtClean="0">
                <a:latin typeface="Arial" charset="0"/>
              </a:rPr>
              <a:t>multiplicadas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por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diferentes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números</a:t>
            </a:r>
            <a:r>
              <a:rPr lang="en-US" sz="2000" dirty="0" smtClean="0">
                <a:latin typeface="Arial" charset="0"/>
              </a:rPr>
              <a:t>. </a:t>
            </a:r>
            <a:endParaRPr lang="en-US" sz="1400" dirty="0">
              <a:latin typeface="Verdana" charset="0"/>
            </a:endParaRPr>
          </a:p>
        </p:txBody>
      </p:sp>
      <p:pic>
        <p:nvPicPr>
          <p:cNvPr id="2" name="Picture 1" descr="12:20 cir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89" y="1098795"/>
            <a:ext cx="1905000" cy="1905000"/>
          </a:xfrm>
          <a:prstGeom prst="rect">
            <a:avLst/>
          </a:prstGeom>
        </p:spPr>
      </p:pic>
      <p:pic>
        <p:nvPicPr>
          <p:cNvPr id="3" name="Picture 2" descr="15:20 cir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89" y="3192038"/>
            <a:ext cx="1905000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1275031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000" u="sng" dirty="0">
                <a:solidFill>
                  <a:prstClr val="black"/>
                </a:solidFill>
              </a:rPr>
              <a:t>12</a:t>
            </a:r>
            <a:br>
              <a:rPr lang="en-US" sz="4000" u="sng" dirty="0">
                <a:solidFill>
                  <a:prstClr val="black"/>
                </a:solidFill>
              </a:rPr>
            </a:br>
            <a:r>
              <a:rPr lang="en-US" sz="4000" dirty="0">
                <a:solidFill>
                  <a:prstClr val="black"/>
                </a:solidFill>
              </a:rPr>
              <a:t>20</a:t>
            </a:r>
            <a:endParaRPr lang="en-US" sz="4000" u="sng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3192038"/>
            <a:ext cx="7046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15</a:t>
            </a:r>
            <a:br>
              <a:rPr lang="en-US" sz="4000" u="sng" dirty="0" smtClean="0"/>
            </a:br>
            <a:r>
              <a:rPr lang="en-US" sz="4000" dirty="0" smtClean="0"/>
              <a:t>20</a:t>
            </a:r>
            <a:endParaRPr lang="en-US" sz="4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253663" y="1275031"/>
            <a:ext cx="1117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5</a:t>
            </a:r>
            <a:endParaRPr lang="en-US" sz="4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253663" y="3192038"/>
            <a:ext cx="4446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4</a:t>
            </a:r>
            <a:endParaRPr lang="en-US" sz="40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370969" y="3192038"/>
            <a:ext cx="866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5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en-US" sz="3200" dirty="0"/>
              <a:t>5</a:t>
            </a:r>
            <a:endParaRPr lang="en-US" sz="32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1698316" y="1526308"/>
            <a:ext cx="8663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370969" y="1294755"/>
            <a:ext cx="866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4</a:t>
            </a:r>
            <a:br>
              <a:rPr lang="en-US" sz="3200" u="sng" dirty="0" smtClean="0"/>
            </a:br>
            <a:r>
              <a:rPr lang="en-US" sz="3200" dirty="0" smtClean="0"/>
              <a:t>4</a:t>
            </a:r>
            <a:endParaRPr lang="en-US" sz="32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1803129" y="3531273"/>
            <a:ext cx="8663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09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756580" y="5097038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Porque</a:t>
            </a:r>
            <a:r>
              <a:rPr 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 </a:t>
            </a:r>
            <a:r>
              <a:rPr 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5 x 4 = 20</a:t>
            </a:r>
            <a:br>
              <a:rPr 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</a:br>
            <a:r>
              <a:rPr 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Pero</a:t>
            </a:r>
            <a:r>
              <a:rPr 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4 x </a:t>
            </a:r>
            <a:r>
              <a:rPr lang="en-US" b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5</a:t>
            </a:r>
            <a:r>
              <a:rPr 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= 20</a:t>
            </a:r>
            <a:endParaRPr lang="en-US" b="1" dirty="0">
              <a:solidFill>
                <a:srgbClr val="CC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j-cs"/>
            </a:endParaRPr>
          </a:p>
        </p:txBody>
      </p:sp>
      <p:pic>
        <p:nvPicPr>
          <p:cNvPr id="2" name="Picture 1" descr="12:20 cir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89" y="1098795"/>
            <a:ext cx="1905000" cy="1905000"/>
          </a:xfrm>
          <a:prstGeom prst="rect">
            <a:avLst/>
          </a:prstGeom>
        </p:spPr>
      </p:pic>
      <p:pic>
        <p:nvPicPr>
          <p:cNvPr id="3" name="Picture 2" descr="15:20 cir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89" y="3192038"/>
            <a:ext cx="1905000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1275031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000" u="sng" dirty="0">
                <a:solidFill>
                  <a:prstClr val="black"/>
                </a:solidFill>
              </a:rPr>
              <a:t>12</a:t>
            </a:r>
            <a:br>
              <a:rPr lang="en-US" sz="4000" u="sng" dirty="0">
                <a:solidFill>
                  <a:prstClr val="black"/>
                </a:solidFill>
              </a:rPr>
            </a:br>
            <a:r>
              <a:rPr lang="en-US" sz="4000" dirty="0">
                <a:solidFill>
                  <a:prstClr val="black"/>
                </a:solidFill>
              </a:rPr>
              <a:t>20</a:t>
            </a:r>
            <a:endParaRPr lang="en-US" sz="4000" u="sng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3192038"/>
            <a:ext cx="7046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15</a:t>
            </a:r>
            <a:br>
              <a:rPr lang="en-US" sz="4000" u="sng" dirty="0" smtClean="0"/>
            </a:br>
            <a:r>
              <a:rPr lang="en-US" sz="4000" dirty="0" smtClean="0"/>
              <a:t>20</a:t>
            </a:r>
            <a:endParaRPr lang="en-US" sz="4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253663" y="1275031"/>
            <a:ext cx="1117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5</a:t>
            </a:r>
            <a:endParaRPr lang="en-US" sz="4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253663" y="3192038"/>
            <a:ext cx="4446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4</a:t>
            </a:r>
            <a:endParaRPr lang="en-US" sz="40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370969" y="3192038"/>
            <a:ext cx="866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5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en-US" sz="3200" dirty="0"/>
              <a:t>5</a:t>
            </a:r>
            <a:endParaRPr lang="en-US" sz="32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1698316" y="1526308"/>
            <a:ext cx="8663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370969" y="1294755"/>
            <a:ext cx="866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4</a:t>
            </a:r>
            <a:br>
              <a:rPr lang="en-US" sz="3200" u="sng" dirty="0" smtClean="0"/>
            </a:br>
            <a:r>
              <a:rPr lang="en-US" sz="3200" dirty="0" smtClean="0"/>
              <a:t>4</a:t>
            </a:r>
            <a:endParaRPr lang="en-US" sz="32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1803129" y="3531273"/>
            <a:ext cx="8663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cxnSp>
        <p:nvCxnSpPr>
          <p:cNvPr id="14" name="Elbow Connector 13"/>
          <p:cNvCxnSpPr/>
          <p:nvPr/>
        </p:nvCxnSpPr>
        <p:spPr>
          <a:xfrm rot="16200000" flipV="1">
            <a:off x="1685015" y="2798063"/>
            <a:ext cx="3104700" cy="1730741"/>
          </a:xfrm>
          <a:prstGeom prst="bentConnector3">
            <a:avLst>
              <a:gd name="adj1" fmla="val 6684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56580" y="4515477"/>
            <a:ext cx="1046549" cy="16109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19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Piensa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eso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un </a:t>
            </a:r>
            <a:r>
              <a:rPr lang="en-US" dirty="0" err="1" smtClean="0"/>
              <a:t>minuto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serio</a:t>
            </a:r>
            <a:r>
              <a:rPr lang="en-US" dirty="0" smtClean="0"/>
              <a:t>. </a:t>
            </a:r>
            <a:r>
              <a:rPr lang="en-US" dirty="0" err="1" smtClean="0"/>
              <a:t>Piénsalo</a:t>
            </a:r>
            <a:r>
              <a:rPr lang="en-US" dirty="0" smtClean="0"/>
              <a:t>.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espero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Content Placeholder 5" descr="willow_trip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92" r="-10992"/>
          <a:stretch>
            <a:fillRect/>
          </a:stretch>
        </p:blipFill>
        <p:spPr>
          <a:xfrm>
            <a:off x="4645025" y="2312988"/>
            <a:ext cx="3419475" cy="3494087"/>
          </a:xfrm>
        </p:spPr>
      </p:pic>
    </p:spTree>
    <p:extLst>
      <p:ext uri="{BB962C8B-B14F-4D97-AF65-F5344CB8AC3E}">
        <p14:creationId xmlns:p14="http://schemas.microsoft.com/office/powerpoint/2010/main" val="16558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40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Denominadores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comunes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n </a:t>
            </a:r>
            <a:r>
              <a:rPr lang="en-US" dirty="0" err="1" smtClean="0">
                <a:solidFill>
                  <a:srgbClr val="FF0000"/>
                </a:solidFill>
              </a:rPr>
              <a:t>ejemplo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Sabes</a:t>
            </a:r>
            <a:r>
              <a:rPr lang="en-US" dirty="0" smtClean="0"/>
              <a:t> 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sumar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que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fracciones</a:t>
            </a:r>
            <a:r>
              <a:rPr lang="en-US" dirty="0" smtClean="0"/>
              <a:t> con el </a:t>
            </a:r>
            <a:r>
              <a:rPr lang="en-US" dirty="0" err="1" smtClean="0"/>
              <a:t>mismo</a:t>
            </a:r>
            <a:r>
              <a:rPr lang="en-US" dirty="0" smtClean="0"/>
              <a:t> </a:t>
            </a:r>
            <a:r>
              <a:rPr lang="en-US" dirty="0" err="1" smtClean="0"/>
              <a:t>denominador</a:t>
            </a:r>
            <a:r>
              <a:rPr lang="en-US" dirty="0" smtClean="0"/>
              <a:t>,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0762" y="4566922"/>
            <a:ext cx="1117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5</a:t>
            </a:r>
            <a:endParaRPr lang="en-US" sz="4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728479" y="4623178"/>
            <a:ext cx="1117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1</a:t>
            </a:r>
            <a:br>
              <a:rPr lang="en-US" sz="4000" u="sng" dirty="0" smtClean="0"/>
            </a:br>
            <a:r>
              <a:rPr lang="en-US" sz="4000" dirty="0" smtClean="0"/>
              <a:t>5</a:t>
            </a:r>
            <a:endParaRPr lang="en-US" sz="4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446773" y="4588824"/>
            <a:ext cx="1117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4</a:t>
            </a:r>
            <a:br>
              <a:rPr lang="en-US" sz="4000" u="sng" dirty="0" smtClean="0"/>
            </a:br>
            <a:r>
              <a:rPr lang="en-US" sz="4000" dirty="0" smtClean="0"/>
              <a:t>5</a:t>
            </a:r>
            <a:endParaRPr lang="en-US" sz="4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042030" y="4987307"/>
            <a:ext cx="4333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629119" y="4847319"/>
            <a:ext cx="4333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956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7862" y="2141764"/>
            <a:ext cx="3914410" cy="2876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Koko, </a:t>
            </a:r>
            <a:r>
              <a:rPr lang="en-US" sz="2800" dirty="0" err="1" smtClean="0"/>
              <a:t>Misu</a:t>
            </a:r>
            <a:r>
              <a:rPr lang="en-US" sz="2800" dirty="0" smtClean="0"/>
              <a:t>, </a:t>
            </a:r>
            <a:r>
              <a:rPr lang="en-US" sz="2800" dirty="0"/>
              <a:t>y</a:t>
            </a:r>
            <a:r>
              <a:rPr lang="en-US" sz="2800" dirty="0" smtClean="0"/>
              <a:t> </a:t>
            </a:r>
            <a:r>
              <a:rPr lang="en-US" sz="2800" dirty="0" smtClean="0"/>
              <a:t>Tama </a:t>
            </a:r>
            <a:r>
              <a:rPr lang="en-US" sz="2800" dirty="0" err="1" smtClean="0"/>
              <a:t>decidieron</a:t>
            </a:r>
            <a:r>
              <a:rPr lang="en-US" sz="2800" dirty="0" smtClean="0"/>
              <a:t> </a:t>
            </a:r>
            <a:r>
              <a:rPr lang="en-US" sz="2800" dirty="0" err="1" smtClean="0"/>
              <a:t>cruzar</a:t>
            </a:r>
            <a:r>
              <a:rPr lang="en-US" sz="2800" dirty="0" smtClean="0"/>
              <a:t> el </a:t>
            </a:r>
            <a:r>
              <a:rPr lang="en-US" sz="2800" dirty="0" err="1" smtClean="0"/>
              <a:t>lago</a:t>
            </a:r>
            <a:r>
              <a:rPr lang="en-US" sz="2800" dirty="0" smtClean="0"/>
              <a:t>. Koko </a:t>
            </a:r>
            <a:r>
              <a:rPr lang="en-US" sz="2800" dirty="0" err="1" smtClean="0"/>
              <a:t>rema</a:t>
            </a:r>
            <a:r>
              <a:rPr lang="en-US" sz="2800" dirty="0" smtClean="0"/>
              <a:t>  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 smtClean="0"/>
              <a:t>del </a:t>
            </a:r>
            <a:r>
              <a:rPr lang="en-US" sz="2800" dirty="0" err="1" smtClean="0"/>
              <a:t>viaje</a:t>
            </a:r>
            <a:r>
              <a:rPr lang="en-US" sz="2800" dirty="0" smtClean="0"/>
              <a:t> </a:t>
            </a:r>
            <a:r>
              <a:rPr lang="en-US" sz="2800" dirty="0" err="1" smtClean="0"/>
              <a:t>mientras</a:t>
            </a:r>
            <a:r>
              <a:rPr lang="en-US" sz="2800" dirty="0"/>
              <a:t> </a:t>
            </a:r>
            <a:r>
              <a:rPr lang="en-US" sz="2800" dirty="0" err="1" smtClean="0"/>
              <a:t>Misu</a:t>
            </a:r>
            <a:r>
              <a:rPr lang="en-US" sz="2800" dirty="0" smtClean="0"/>
              <a:t> </a:t>
            </a:r>
            <a:r>
              <a:rPr lang="en-US" sz="2800" dirty="0" err="1" smtClean="0"/>
              <a:t>rema</a:t>
            </a:r>
            <a:r>
              <a:rPr lang="en-US" sz="2800" dirty="0" smtClean="0"/>
              <a:t>    del </a:t>
            </a:r>
            <a:r>
              <a:rPr lang="en-US" sz="2800" dirty="0" err="1" smtClean="0"/>
              <a:t>viaje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431705" y="3793427"/>
            <a:ext cx="301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2</a:t>
            </a:r>
            <a:br>
              <a:rPr lang="en-US" u="sng" dirty="0" smtClean="0"/>
            </a:br>
            <a:r>
              <a:rPr lang="en-US" dirty="0" smtClean="0"/>
              <a:t>5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612826" y="2999873"/>
            <a:ext cx="301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1</a:t>
            </a:r>
            <a:br>
              <a:rPr lang="en-US" u="sng" dirty="0" smtClean="0"/>
            </a:br>
            <a:r>
              <a:rPr lang="en-US" dirty="0" smtClean="0"/>
              <a:t>2</a:t>
            </a:r>
            <a:endParaRPr lang="en-US" u="sng" dirty="0"/>
          </a:p>
        </p:txBody>
      </p:sp>
      <p:pic>
        <p:nvPicPr>
          <p:cNvPr id="8" name="Picture 7" descr="riv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187" y="759257"/>
            <a:ext cx="2842655" cy="32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7862" y="2141764"/>
            <a:ext cx="3914410" cy="2876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Koko, </a:t>
            </a:r>
            <a:r>
              <a:rPr lang="en-US" sz="2800" dirty="0" err="1"/>
              <a:t>Misu</a:t>
            </a:r>
            <a:r>
              <a:rPr lang="en-US" sz="2800" dirty="0"/>
              <a:t>, y Tama </a:t>
            </a:r>
            <a:r>
              <a:rPr lang="en-US" sz="2800" dirty="0" err="1"/>
              <a:t>decidieron</a:t>
            </a:r>
            <a:r>
              <a:rPr lang="en-US" sz="2800" dirty="0"/>
              <a:t> </a:t>
            </a:r>
            <a:r>
              <a:rPr lang="en-US" sz="2800" dirty="0" err="1"/>
              <a:t>cruzar</a:t>
            </a:r>
            <a:r>
              <a:rPr lang="en-US" sz="2800" dirty="0"/>
              <a:t> el </a:t>
            </a:r>
            <a:r>
              <a:rPr lang="en-US" sz="2800" dirty="0" err="1"/>
              <a:t>lago</a:t>
            </a:r>
            <a:r>
              <a:rPr lang="en-US" sz="2800" dirty="0"/>
              <a:t>. Koko </a:t>
            </a:r>
            <a:r>
              <a:rPr lang="en-US" sz="2800" dirty="0" err="1"/>
              <a:t>rema</a:t>
            </a:r>
            <a:r>
              <a:rPr lang="en-US" sz="2800" dirty="0"/>
              <a:t>    del </a:t>
            </a:r>
            <a:r>
              <a:rPr lang="en-US" sz="2800" dirty="0" err="1"/>
              <a:t>viaje</a:t>
            </a:r>
            <a:r>
              <a:rPr lang="en-US" sz="2800" dirty="0"/>
              <a:t> </a:t>
            </a:r>
            <a:r>
              <a:rPr lang="en-US" sz="2800" dirty="0" err="1"/>
              <a:t>mientras</a:t>
            </a:r>
            <a:r>
              <a:rPr lang="en-US" sz="2800" dirty="0"/>
              <a:t> </a:t>
            </a:r>
            <a:r>
              <a:rPr lang="en-US" sz="2800" dirty="0" err="1"/>
              <a:t>Misu</a:t>
            </a:r>
            <a:r>
              <a:rPr lang="en-US" sz="2800" dirty="0"/>
              <a:t> </a:t>
            </a:r>
            <a:r>
              <a:rPr lang="en-US" sz="2800" dirty="0" err="1"/>
              <a:t>rema</a:t>
            </a:r>
            <a:r>
              <a:rPr lang="en-US" sz="2800" dirty="0"/>
              <a:t>    del </a:t>
            </a:r>
            <a:r>
              <a:rPr lang="en-US" sz="2800" dirty="0" err="1"/>
              <a:t>viaje</a:t>
            </a:r>
            <a:r>
              <a:rPr lang="en-US" sz="2800" dirty="0"/>
              <a:t>. </a:t>
            </a:r>
          </a:p>
        </p:txBody>
      </p:sp>
      <p:pic>
        <p:nvPicPr>
          <p:cNvPr id="10" name="Picture 9" descr="riv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187" y="759257"/>
            <a:ext cx="2842655" cy="32582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5724" y="5317051"/>
            <a:ext cx="64622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dirty="0"/>
              <a:t>¿ </a:t>
            </a:r>
            <a:r>
              <a:rPr lang="es-ES_tradnl" sz="3200" dirty="0" smtClean="0"/>
              <a:t>Qué fracción del lago remaron?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612826" y="2999873"/>
            <a:ext cx="301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1</a:t>
            </a:r>
            <a:br>
              <a:rPr lang="en-US" u="sng" dirty="0" smtClean="0"/>
            </a:br>
            <a:r>
              <a:rPr lang="en-US" dirty="0" smtClean="0"/>
              <a:t>2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431705" y="3793427"/>
            <a:ext cx="301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2</a:t>
            </a:r>
            <a:br>
              <a:rPr lang="en-US" u="sng" dirty="0" smtClean="0"/>
            </a:br>
            <a:r>
              <a:rPr lang="en-US" dirty="0" smtClean="0"/>
              <a:t>5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6388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8233" y="1277034"/>
            <a:ext cx="4771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u="sng" dirty="0" smtClean="0"/>
              <a:t>2</a:t>
            </a:r>
            <a:br>
              <a:rPr lang="en-US" sz="4500" u="sng" dirty="0" smtClean="0"/>
            </a:br>
            <a:r>
              <a:rPr lang="en-US" sz="4500" dirty="0" smtClean="0"/>
              <a:t>5</a:t>
            </a:r>
            <a:endParaRPr lang="en-US" sz="45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095384" y="178486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5422" y="1277034"/>
            <a:ext cx="4771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u="sng" dirty="0" smtClean="0"/>
              <a:t>2</a:t>
            </a:r>
            <a:br>
              <a:rPr lang="en-US" sz="4500" u="sng" dirty="0" smtClean="0"/>
            </a:br>
            <a:r>
              <a:rPr lang="en-US" sz="4500" dirty="0" smtClean="0"/>
              <a:t>2</a:t>
            </a:r>
            <a:endParaRPr lang="en-US" sz="45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138752" y="1784866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8383" y="1277034"/>
            <a:ext cx="7696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u="sng" dirty="0" smtClean="0"/>
              <a:t>4</a:t>
            </a:r>
            <a:br>
              <a:rPr lang="en-US" sz="4500" u="sng" dirty="0" smtClean="0"/>
            </a:br>
            <a:r>
              <a:rPr lang="en-US" sz="4500" dirty="0" smtClean="0"/>
              <a:t>10</a:t>
            </a:r>
            <a:endParaRPr lang="en-US" sz="45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18233" y="3860367"/>
            <a:ext cx="4771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u="sng" dirty="0" smtClean="0"/>
              <a:t>1</a:t>
            </a:r>
            <a:br>
              <a:rPr lang="en-US" sz="4500" u="sng" dirty="0" smtClean="0"/>
            </a:br>
            <a:r>
              <a:rPr lang="en-US" sz="4500" dirty="0"/>
              <a:t>2</a:t>
            </a:r>
            <a:endParaRPr lang="en-US" sz="45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1095384" y="427731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35422" y="3860367"/>
            <a:ext cx="4771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u="sng" dirty="0" smtClean="0"/>
              <a:t>5</a:t>
            </a:r>
            <a:br>
              <a:rPr lang="en-US" sz="4500" u="sng" dirty="0" smtClean="0"/>
            </a:br>
            <a:r>
              <a:rPr lang="en-US" sz="4500" dirty="0" smtClean="0"/>
              <a:t>5</a:t>
            </a:r>
            <a:endParaRPr lang="en-US" sz="45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2138752" y="4461983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38383" y="3907985"/>
            <a:ext cx="7696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u="sng" dirty="0" smtClean="0"/>
              <a:t>5</a:t>
            </a:r>
            <a:br>
              <a:rPr lang="en-US" sz="4500" u="sng" dirty="0" smtClean="0"/>
            </a:br>
            <a:r>
              <a:rPr lang="en-US" sz="4500" dirty="0" smtClean="0"/>
              <a:t>10</a:t>
            </a:r>
            <a:endParaRPr lang="en-US" sz="4500" u="sng" dirty="0"/>
          </a:p>
        </p:txBody>
      </p:sp>
      <p:pic>
        <p:nvPicPr>
          <p:cNvPr id="2" name="Picture 1" descr="canoe_girl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5" t="8261" r="8839" b="13366"/>
          <a:stretch/>
        </p:blipFill>
        <p:spPr>
          <a:xfrm>
            <a:off x="3853518" y="745350"/>
            <a:ext cx="4807596" cy="353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3810" y="852289"/>
            <a:ext cx="7696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u="sng" dirty="0" smtClean="0"/>
              <a:t>5</a:t>
            </a:r>
            <a:br>
              <a:rPr lang="en-US" sz="4500" u="sng" dirty="0" smtClean="0"/>
            </a:br>
            <a:r>
              <a:rPr lang="en-US" sz="4500" dirty="0" smtClean="0"/>
              <a:t>10</a:t>
            </a:r>
            <a:endParaRPr lang="en-US" sz="45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422805" y="12810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15674" y="852289"/>
            <a:ext cx="7696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u="sng" dirty="0" smtClean="0"/>
              <a:t>4</a:t>
            </a:r>
            <a:br>
              <a:rPr lang="en-US" sz="4500" u="sng" dirty="0" smtClean="0"/>
            </a:br>
            <a:r>
              <a:rPr lang="en-US" sz="4500" dirty="0" smtClean="0"/>
              <a:t>10</a:t>
            </a:r>
            <a:endParaRPr lang="en-US" sz="45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893197" y="1347848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2828" y="861535"/>
            <a:ext cx="7696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u="sng" dirty="0" smtClean="0"/>
              <a:t>9</a:t>
            </a:r>
            <a:br>
              <a:rPr lang="en-US" sz="4500" u="sng" dirty="0" smtClean="0"/>
            </a:br>
            <a:r>
              <a:rPr lang="en-US" sz="4500" dirty="0" smtClean="0"/>
              <a:t>10</a:t>
            </a:r>
            <a:endParaRPr lang="en-US" sz="4500" u="sng" dirty="0"/>
          </a:p>
        </p:txBody>
      </p:sp>
      <p:pic>
        <p:nvPicPr>
          <p:cNvPr id="17" name="Picture 16" descr="canoe_gir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41" y="2496957"/>
            <a:ext cx="5240261" cy="40297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26868" y="3100576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¡</a:t>
            </a:r>
            <a:r>
              <a:rPr lang="en-US" dirty="0" smtClean="0"/>
              <a:t>FLOJA</a:t>
            </a:r>
            <a:r>
              <a:rPr lang="en-US" dirty="0" smtClean="0"/>
              <a:t>!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8" idx="2"/>
          </p:cNvCxnSpPr>
          <p:nvPr/>
        </p:nvCxnSpPr>
        <p:spPr>
          <a:xfrm flipH="1">
            <a:off x="4482513" y="3469908"/>
            <a:ext cx="1955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75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Para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encontrar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un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denominador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común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charset="0"/>
              </a:rPr>
              <a:t>	</a:t>
            </a:r>
            <a:r>
              <a:rPr lang="en-US" dirty="0" err="1" smtClean="0">
                <a:latin typeface="Arial" charset="0"/>
              </a:rPr>
              <a:t>Piensa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en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los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denominadores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4 y </a:t>
            </a:r>
            <a:r>
              <a:rPr lang="en-US" sz="2400" dirty="0">
                <a:latin typeface="Arial" charset="0"/>
              </a:rPr>
              <a:t>8 </a:t>
            </a:r>
            <a:r>
              <a:rPr lang="en-US" sz="2400" dirty="0" err="1" smtClean="0">
                <a:latin typeface="Arial" charset="0"/>
              </a:rPr>
              <a:t>en</a:t>
            </a:r>
            <a:r>
              <a:rPr lang="en-US" sz="2400" dirty="0" smtClean="0">
                <a:latin typeface="Arial" charset="0"/>
              </a:rPr>
              <a:t>     y    . </a:t>
            </a:r>
            <a:r>
              <a:rPr lang="es-ES_tradnl" dirty="0" smtClean="0"/>
              <a:t>¿</a:t>
            </a:r>
            <a:r>
              <a:rPr lang="en-US" sz="2400" dirty="0" smtClean="0">
                <a:latin typeface="Arial" charset="0"/>
              </a:rPr>
              <a:t>El </a:t>
            </a:r>
            <a:r>
              <a:rPr lang="en-US" sz="2400" dirty="0" err="1" smtClean="0">
                <a:latin typeface="Arial" charset="0"/>
              </a:rPr>
              <a:t>denominador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más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pequeño</a:t>
            </a:r>
            <a:r>
              <a:rPr lang="en-US" sz="2400" dirty="0" smtClean="0">
                <a:latin typeface="Arial" charset="0"/>
              </a:rPr>
              <a:t> 4 se divide </a:t>
            </a:r>
            <a:r>
              <a:rPr lang="en-US" sz="2400" dirty="0" err="1" smtClean="0">
                <a:latin typeface="Arial" charset="0"/>
              </a:rPr>
              <a:t>uniformemente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en</a:t>
            </a:r>
            <a:r>
              <a:rPr lang="en-US" sz="2400" dirty="0" smtClean="0">
                <a:latin typeface="Arial" charset="0"/>
              </a:rPr>
              <a:t> el </a:t>
            </a:r>
            <a:r>
              <a:rPr lang="en-US" sz="2400" dirty="0" err="1" smtClean="0">
                <a:latin typeface="Arial" charset="0"/>
              </a:rPr>
              <a:t>más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grande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denominador</a:t>
            </a:r>
            <a:r>
              <a:rPr lang="en-US" sz="2400" dirty="0" smtClean="0">
                <a:latin typeface="Arial" charset="0"/>
              </a:rPr>
              <a:t> 8? </a:t>
            </a:r>
            <a:r>
              <a:rPr lang="en-US" sz="2400" dirty="0" err="1" smtClean="0">
                <a:latin typeface="Arial" charset="0"/>
              </a:rPr>
              <a:t>Sí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entonces</a:t>
            </a:r>
            <a:r>
              <a:rPr lang="en-US" dirty="0" smtClean="0">
                <a:latin typeface="Arial" charset="0"/>
              </a:rPr>
              <a:t> el </a:t>
            </a:r>
            <a:r>
              <a:rPr lang="en-US" dirty="0" err="1" smtClean="0">
                <a:latin typeface="Arial" charset="0"/>
              </a:rPr>
              <a:t>más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grande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denominador</a:t>
            </a:r>
            <a:r>
              <a:rPr lang="en-US" dirty="0" smtClean="0">
                <a:latin typeface="Arial" charset="0"/>
              </a:rPr>
              <a:t> 8 </a:t>
            </a:r>
            <a:r>
              <a:rPr lang="en-US" dirty="0" err="1" smtClean="0">
                <a:latin typeface="Arial" charset="0"/>
              </a:rPr>
              <a:t>es</a:t>
            </a:r>
            <a:r>
              <a:rPr lang="en-US" dirty="0" smtClean="0">
                <a:latin typeface="Arial" charset="0"/>
              </a:rPr>
              <a:t> el </a:t>
            </a:r>
            <a:r>
              <a:rPr lang="en-US" dirty="0" err="1" smtClean="0">
                <a:latin typeface="Arial" charset="0"/>
              </a:rPr>
              <a:t>denominador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común</a:t>
            </a:r>
            <a:r>
              <a:rPr lang="en-US" dirty="0" smtClean="0">
                <a:latin typeface="Arial" charset="0"/>
              </a:rPr>
              <a:t>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55795" y="2168471"/>
            <a:ext cx="301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3</a:t>
            </a:r>
            <a:br>
              <a:rPr lang="en-US" u="sng" dirty="0" smtClean="0"/>
            </a:br>
            <a:r>
              <a:rPr lang="en-US" dirty="0" smtClean="0"/>
              <a:t>4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332905" y="2491636"/>
            <a:ext cx="301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5</a:t>
            </a:r>
            <a:br>
              <a:rPr lang="en-US" u="sng" dirty="0" smtClean="0"/>
            </a:br>
            <a:r>
              <a:rPr lang="en-US" dirty="0" smtClean="0"/>
              <a:t>8</a:t>
            </a:r>
            <a:endParaRPr lang="en-US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55" y="3811971"/>
            <a:ext cx="1905000" cy="2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2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46594" y="593966"/>
            <a:ext cx="6777317" cy="3508977"/>
          </a:xfrm>
        </p:spPr>
        <p:txBody>
          <a:bodyPr>
            <a:normAutofit/>
          </a:bodyPr>
          <a:lstStyle/>
          <a:p>
            <a:endParaRPr lang="en-US" dirty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Si el </a:t>
            </a:r>
            <a:r>
              <a:rPr lang="en-US" sz="2400" dirty="0" err="1" smtClean="0">
                <a:latin typeface="Arial" charset="0"/>
              </a:rPr>
              <a:t>denominador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más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pequeño</a:t>
            </a:r>
            <a:r>
              <a:rPr lang="en-US" sz="2400" dirty="0" smtClean="0">
                <a:latin typeface="Arial" charset="0"/>
              </a:rPr>
              <a:t> no </a:t>
            </a:r>
            <a:r>
              <a:rPr lang="en-US" dirty="0" smtClean="0">
                <a:latin typeface="Arial" charset="0"/>
              </a:rPr>
              <a:t>se divide </a:t>
            </a:r>
            <a:r>
              <a:rPr lang="en-US" dirty="0" err="1" smtClean="0">
                <a:latin typeface="Arial" charset="0"/>
              </a:rPr>
              <a:t>uniformemente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en</a:t>
            </a:r>
            <a:r>
              <a:rPr lang="en-US" dirty="0" smtClean="0">
                <a:latin typeface="Arial" charset="0"/>
              </a:rPr>
              <a:t> el </a:t>
            </a:r>
            <a:r>
              <a:rPr lang="en-US" dirty="0" err="1" smtClean="0">
                <a:latin typeface="Arial" charset="0"/>
              </a:rPr>
              <a:t>denominador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más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grande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multiplica</a:t>
            </a:r>
            <a:r>
              <a:rPr lang="en-US" dirty="0" smtClean="0">
                <a:latin typeface="Arial" charset="0"/>
              </a:rPr>
              <a:t> el </a:t>
            </a:r>
            <a:r>
              <a:rPr lang="en-US" dirty="0" err="1" smtClean="0">
                <a:latin typeface="Arial" charset="0"/>
              </a:rPr>
              <a:t>denominador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más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grande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por</a:t>
            </a:r>
            <a:r>
              <a:rPr lang="en-US" dirty="0" smtClean="0">
                <a:latin typeface="Arial" charset="0"/>
              </a:rPr>
              <a:t> 2, 3, y </a:t>
            </a:r>
            <a:r>
              <a:rPr lang="en-US" dirty="0" err="1" smtClean="0">
                <a:latin typeface="Arial" charset="0"/>
              </a:rPr>
              <a:t>después</a:t>
            </a:r>
            <a:r>
              <a:rPr lang="en-US" dirty="0" smtClean="0">
                <a:latin typeface="Arial" charset="0"/>
              </a:rPr>
              <a:t> 4, y </a:t>
            </a:r>
            <a:r>
              <a:rPr lang="en-US" dirty="0" err="1" smtClean="0">
                <a:latin typeface="Arial" charset="0"/>
              </a:rPr>
              <a:t>así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sucesivamente</a:t>
            </a:r>
            <a:r>
              <a:rPr lang="en-US" dirty="0" smtClean="0">
                <a:latin typeface="Arial" charset="0"/>
              </a:rPr>
              <a:t>. </a:t>
            </a:r>
            <a:r>
              <a:rPr lang="en-US" dirty="0" err="1" smtClean="0">
                <a:latin typeface="Arial" charset="0"/>
              </a:rPr>
              <a:t>Siempre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tienes</a:t>
            </a:r>
            <a:r>
              <a:rPr lang="en-US" dirty="0" smtClean="0">
                <a:latin typeface="Arial" charset="0"/>
              </a:rPr>
              <a:t> que </a:t>
            </a:r>
            <a:r>
              <a:rPr lang="en-US" dirty="0" err="1" smtClean="0">
                <a:latin typeface="Arial" charset="0"/>
              </a:rPr>
              <a:t>ver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si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puedes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dividir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usando</a:t>
            </a:r>
            <a:r>
              <a:rPr lang="en-US" dirty="0" smtClean="0">
                <a:latin typeface="Arial" charset="0"/>
              </a:rPr>
              <a:t> el </a:t>
            </a:r>
            <a:r>
              <a:rPr lang="en-US" dirty="0" err="1" smtClean="0">
                <a:latin typeface="Arial" charset="0"/>
              </a:rPr>
              <a:t>denominador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más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pequeño</a:t>
            </a:r>
            <a:r>
              <a:rPr lang="en-US" dirty="0" smtClean="0">
                <a:latin typeface="Arial" charset="0"/>
              </a:rPr>
              <a:t>.</a:t>
            </a:r>
            <a:endParaRPr lang="en-US" dirty="0"/>
          </a:p>
        </p:txBody>
      </p:sp>
      <p:pic>
        <p:nvPicPr>
          <p:cNvPr id="2" name="Picture 1" descr="tw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94" y="4033123"/>
            <a:ext cx="1567820" cy="2093040"/>
          </a:xfrm>
          <a:prstGeom prst="rect">
            <a:avLst/>
          </a:prstGeom>
        </p:spPr>
      </p:pic>
      <p:pic>
        <p:nvPicPr>
          <p:cNvPr id="3" name="Picture 2" descr="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401" y="3878490"/>
            <a:ext cx="2006851" cy="2247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37" y="3658190"/>
            <a:ext cx="1738909" cy="246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¿</a:t>
            </a:r>
            <a:r>
              <a:rPr lang="en-US" dirty="0" smtClean="0"/>
              <a:t>Pero que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tienes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0762" y="4566922"/>
            <a:ext cx="1117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5</a:t>
            </a:r>
            <a:endParaRPr lang="en-US" sz="4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728479" y="4623178"/>
            <a:ext cx="1117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1</a:t>
            </a:r>
            <a:br>
              <a:rPr lang="en-US" sz="4000" u="sng" dirty="0" smtClean="0"/>
            </a:br>
            <a:r>
              <a:rPr lang="en-US" sz="4000" dirty="0"/>
              <a:t>4</a:t>
            </a:r>
            <a:endParaRPr lang="en-US" sz="4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446773" y="4588824"/>
            <a:ext cx="1117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?</a:t>
            </a:r>
            <a:r>
              <a:rPr lang="en-US" sz="4000" u="sng" dirty="0" smtClean="0"/>
              <a:t/>
            </a:r>
            <a:br>
              <a:rPr lang="en-US" sz="4000" u="sng" dirty="0" smtClean="0"/>
            </a:br>
            <a:r>
              <a:rPr lang="en-US" sz="4000" dirty="0"/>
              <a:t>?</a:t>
            </a:r>
            <a:endParaRPr lang="en-US" sz="4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042030" y="4987307"/>
            <a:ext cx="4333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629119" y="4847319"/>
            <a:ext cx="4333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366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85333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Antes de que </a:t>
            </a:r>
            <a:r>
              <a:rPr lang="en-US" dirty="0" err="1" smtClean="0"/>
              <a:t>puedas</a:t>
            </a:r>
            <a:r>
              <a:rPr lang="en-US" dirty="0" smtClean="0"/>
              <a:t> </a:t>
            </a:r>
            <a:r>
              <a:rPr lang="en-US" dirty="0" err="1" smtClean="0"/>
              <a:t>sumar</a:t>
            </a:r>
            <a:r>
              <a:rPr lang="en-US" dirty="0" smtClean="0"/>
              <a:t> o </a:t>
            </a:r>
            <a:r>
              <a:rPr lang="en-US" dirty="0" err="1" smtClean="0"/>
              <a:t>restar</a:t>
            </a:r>
            <a:r>
              <a:rPr lang="en-US" dirty="0" smtClean="0"/>
              <a:t> </a:t>
            </a:r>
            <a:r>
              <a:rPr lang="en-US" dirty="0" err="1" smtClean="0"/>
              <a:t>fracciones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35022" y="2537570"/>
            <a:ext cx="6449827" cy="296626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Tienes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qu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encontrar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un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denominador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común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25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691" y="6291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¿CÓMO</a:t>
            </a:r>
            <a:r>
              <a:rPr lang="en-US" dirty="0" smtClean="0"/>
              <a:t> </a:t>
            </a:r>
            <a:r>
              <a:rPr lang="en-US" dirty="0" err="1" smtClean="0"/>
              <a:t>encontrar</a:t>
            </a:r>
            <a:r>
              <a:rPr lang="en-US" dirty="0" smtClean="0"/>
              <a:t> el </a:t>
            </a:r>
            <a:r>
              <a:rPr lang="en-US" dirty="0" err="1" smtClean="0"/>
              <a:t>denominador</a:t>
            </a:r>
            <a:r>
              <a:rPr lang="en-US" dirty="0" smtClean="0"/>
              <a:t> </a:t>
            </a:r>
            <a:r>
              <a:rPr lang="en-US" dirty="0" err="1" smtClean="0"/>
              <a:t>común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9457" y="2101746"/>
            <a:ext cx="3419856" cy="3493008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No, </a:t>
            </a:r>
            <a:r>
              <a:rPr lang="es-ES_tradnl" dirty="0"/>
              <a:t>¡</a:t>
            </a:r>
            <a:r>
              <a:rPr lang="en-US" dirty="0" smtClean="0"/>
              <a:t>no lo </a:t>
            </a:r>
            <a:r>
              <a:rPr lang="en-US" dirty="0" err="1" smtClean="0"/>
              <a:t>encuentras</a:t>
            </a:r>
            <a:r>
              <a:rPr lang="en-US" dirty="0" smtClean="0"/>
              <a:t> </a:t>
            </a:r>
            <a:r>
              <a:rPr lang="en-US" dirty="0" err="1" smtClean="0"/>
              <a:t>buscando</a:t>
            </a:r>
            <a:r>
              <a:rPr lang="en-US" dirty="0" smtClean="0"/>
              <a:t> </a:t>
            </a:r>
            <a:r>
              <a:rPr lang="en-US" dirty="0" err="1" smtClean="0"/>
              <a:t>de</a:t>
            </a:r>
            <a:r>
              <a:rPr lang="en-US" dirty="0" err="1" smtClean="0"/>
              <a:t>trás</a:t>
            </a:r>
            <a:r>
              <a:rPr lang="en-US" dirty="0" smtClean="0"/>
              <a:t> de </a:t>
            </a:r>
            <a:r>
              <a:rPr lang="en-US" dirty="0" err="1" smtClean="0"/>
              <a:t>es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!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s-ES_tradnl" dirty="0" smtClean="0"/>
              <a:t>¡</a:t>
            </a:r>
            <a:r>
              <a:rPr lang="en-US" dirty="0" err="1" smtClean="0"/>
              <a:t>Basta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" name="Content Placeholder 4" descr="willow_flowers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 r="11609"/>
          <a:stretch>
            <a:fillRect/>
          </a:stretch>
        </p:blipFill>
        <p:spPr>
          <a:xfrm>
            <a:off x="4245444" y="1905173"/>
            <a:ext cx="3819564" cy="3901266"/>
          </a:xfrm>
        </p:spPr>
      </p:pic>
    </p:spTree>
    <p:extLst>
      <p:ext uri="{BB962C8B-B14F-4D97-AF65-F5344CB8AC3E}">
        <p14:creationId xmlns:p14="http://schemas.microsoft.com/office/powerpoint/2010/main" val="145203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Un </a:t>
            </a:r>
            <a:r>
              <a:rPr lang="en-US" sz="4800" dirty="0" err="1" smtClean="0"/>
              <a:t>denominador</a:t>
            </a:r>
            <a:r>
              <a:rPr lang="en-US" sz="4800" dirty="0" smtClean="0"/>
              <a:t> </a:t>
            </a:r>
            <a:r>
              <a:rPr lang="en-US" sz="4800" dirty="0" err="1" smtClean="0"/>
              <a:t>común</a:t>
            </a:r>
            <a:r>
              <a:rPr lang="en-US" sz="4800" dirty="0" smtClean="0"/>
              <a:t> </a:t>
            </a:r>
            <a:r>
              <a:rPr lang="en-US" sz="4800" dirty="0" err="1" smtClean="0"/>
              <a:t>es</a:t>
            </a:r>
            <a:endParaRPr lang="en-US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fracciones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el MISMO </a:t>
            </a:r>
            <a:r>
              <a:rPr lang="en-US" dirty="0" err="1" smtClean="0"/>
              <a:t>denominador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decir</a:t>
            </a:r>
            <a:r>
              <a:rPr lang="en-US" dirty="0" smtClean="0"/>
              <a:t>, </a:t>
            </a:r>
            <a:r>
              <a:rPr lang="en-US" dirty="0" err="1" smtClean="0"/>
              <a:t>tienen</a:t>
            </a:r>
            <a:r>
              <a:rPr lang="en-US" dirty="0" smtClean="0"/>
              <a:t> el </a:t>
            </a:r>
            <a:r>
              <a:rPr lang="en-US" dirty="0" err="1" smtClean="0"/>
              <a:t>denomindaor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común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0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691" y="6291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encontrar</a:t>
            </a:r>
            <a:r>
              <a:rPr lang="en-US" dirty="0" smtClean="0"/>
              <a:t> el </a:t>
            </a:r>
            <a:r>
              <a:rPr lang="en-US" dirty="0" err="1" smtClean="0"/>
              <a:t>denominador</a:t>
            </a:r>
            <a:r>
              <a:rPr lang="en-US" dirty="0" smtClean="0"/>
              <a:t> </a:t>
            </a:r>
            <a:r>
              <a:rPr lang="en-US" dirty="0" err="1" smtClean="0"/>
              <a:t>común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9457" y="2101746"/>
            <a:ext cx="3419856" cy="3493008"/>
          </a:xfrm>
        </p:spPr>
        <p:txBody>
          <a:bodyPr/>
          <a:lstStyle/>
          <a:p>
            <a:pPr marL="68580" indent="0">
              <a:buNone/>
            </a:pPr>
            <a:r>
              <a:rPr lang="es-ES_tradnl" dirty="0"/>
              <a:t>¡ </a:t>
            </a:r>
            <a:r>
              <a:rPr lang="es-ES_tradnl" dirty="0" smtClean="0"/>
              <a:t>Basta ya</a:t>
            </a:r>
            <a:r>
              <a:rPr lang="en-US" dirty="0" smtClean="0"/>
              <a:t>!</a:t>
            </a:r>
            <a:endParaRPr lang="en-US" dirty="0" smtClean="0"/>
          </a:p>
        </p:txBody>
      </p:sp>
      <p:pic>
        <p:nvPicPr>
          <p:cNvPr id="5" name="Content Placeholder 4" descr="willow_flowers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 r="11609"/>
          <a:stretch>
            <a:fillRect/>
          </a:stretch>
        </p:blipFill>
        <p:spPr>
          <a:xfrm>
            <a:off x="4245444" y="1905173"/>
            <a:ext cx="3819564" cy="3901266"/>
          </a:xfrm>
        </p:spPr>
      </p:pic>
    </p:spTree>
    <p:extLst>
      <p:ext uri="{BB962C8B-B14F-4D97-AF65-F5344CB8AC3E}">
        <p14:creationId xmlns:p14="http://schemas.microsoft.com/office/powerpoint/2010/main" val="404766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691" y="6291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encontrar</a:t>
            </a:r>
            <a:r>
              <a:rPr lang="en-US" dirty="0" smtClean="0"/>
              <a:t> el </a:t>
            </a:r>
            <a:r>
              <a:rPr lang="en-US" dirty="0" err="1" smtClean="0"/>
              <a:t>denominador</a:t>
            </a:r>
            <a:r>
              <a:rPr lang="en-US" dirty="0" smtClean="0"/>
              <a:t> </a:t>
            </a:r>
            <a:r>
              <a:rPr lang="en-US" dirty="0" err="1" smtClean="0"/>
              <a:t>común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9456" y="2101746"/>
            <a:ext cx="4461105" cy="295381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200" dirty="0" err="1" smtClean="0"/>
              <a:t>Necesitas</a:t>
            </a:r>
            <a:r>
              <a:rPr lang="en-US" sz="3200" dirty="0" smtClean="0"/>
              <a:t> </a:t>
            </a:r>
            <a:r>
              <a:rPr lang="en-US" sz="3200" dirty="0" err="1" smtClean="0"/>
              <a:t>encontrar</a:t>
            </a:r>
            <a:r>
              <a:rPr lang="en-US" sz="3200" dirty="0" smtClean="0"/>
              <a:t> un </a:t>
            </a:r>
            <a:r>
              <a:rPr lang="en-US" sz="3200" dirty="0" err="1" smtClean="0"/>
              <a:t>número</a:t>
            </a:r>
            <a:r>
              <a:rPr lang="en-US" sz="3200" dirty="0" smtClean="0"/>
              <a:t> que sea </a:t>
            </a:r>
            <a:r>
              <a:rPr lang="en-US" sz="3200" dirty="0" err="1" smtClean="0"/>
              <a:t>múltiplo</a:t>
            </a:r>
            <a:r>
              <a:rPr lang="en-US" sz="3200" dirty="0" smtClean="0"/>
              <a:t> de </a:t>
            </a:r>
            <a:r>
              <a:rPr lang="en-US" sz="3200" dirty="0" err="1" smtClean="0"/>
              <a:t>cada</a:t>
            </a:r>
            <a:r>
              <a:rPr lang="en-US" sz="3200" dirty="0" smtClean="0"/>
              <a:t> </a:t>
            </a:r>
            <a:r>
              <a:rPr lang="en-US" sz="3200" dirty="0" err="1" smtClean="0"/>
              <a:t>uno</a:t>
            </a:r>
            <a:r>
              <a:rPr lang="en-US" sz="3200" dirty="0"/>
              <a:t> </a:t>
            </a:r>
            <a:r>
              <a:rPr lang="en-US" sz="3200" dirty="0" smtClean="0"/>
              <a:t>de </a:t>
            </a:r>
            <a:r>
              <a:rPr lang="en-US" sz="3200" dirty="0" err="1" smtClean="0"/>
              <a:t>los</a:t>
            </a:r>
            <a:r>
              <a:rPr lang="en-US" sz="3200" dirty="0" smtClean="0"/>
              <a:t> </a:t>
            </a:r>
            <a:r>
              <a:rPr lang="en-US" sz="3200" dirty="0" err="1" smtClean="0"/>
              <a:t>denominadores</a:t>
            </a:r>
            <a:r>
              <a:rPr lang="en-US" sz="3200" dirty="0" smtClean="0"/>
              <a:t>. </a:t>
            </a:r>
            <a:endParaRPr lang="en-US" sz="3200" dirty="0" smtClean="0"/>
          </a:p>
        </p:txBody>
      </p:sp>
      <p:pic>
        <p:nvPicPr>
          <p:cNvPr id="6" name="Content Placeholder 5" descr="willow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85" r="-55585"/>
          <a:stretch>
            <a:fillRect/>
          </a:stretch>
        </p:blipFill>
        <p:spPr>
          <a:xfrm>
            <a:off x="4330783" y="1992338"/>
            <a:ext cx="3734225" cy="3814101"/>
          </a:xfrm>
        </p:spPr>
      </p:pic>
    </p:spTree>
    <p:extLst>
      <p:ext uri="{BB962C8B-B14F-4D97-AF65-F5344CB8AC3E}">
        <p14:creationId xmlns:p14="http://schemas.microsoft.com/office/powerpoint/2010/main" val="154319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691" y="6291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encontrar</a:t>
            </a:r>
            <a:r>
              <a:rPr lang="en-US" dirty="0" smtClean="0"/>
              <a:t> el </a:t>
            </a:r>
            <a:r>
              <a:rPr lang="en-US" dirty="0" err="1" smtClean="0"/>
              <a:t>denominador</a:t>
            </a:r>
            <a:r>
              <a:rPr lang="en-US" dirty="0" smtClean="0"/>
              <a:t> </a:t>
            </a:r>
            <a:r>
              <a:rPr lang="en-US" dirty="0" err="1" smtClean="0"/>
              <a:t>común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9456" y="2101746"/>
            <a:ext cx="4461105" cy="2953811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n-US" sz="3200" dirty="0" err="1" smtClean="0"/>
              <a:t>Otra</a:t>
            </a:r>
            <a:r>
              <a:rPr lang="en-US" sz="3200" dirty="0" smtClean="0"/>
              <a:t> </a:t>
            </a:r>
            <a:r>
              <a:rPr lang="en-US" sz="3200" dirty="0" err="1" smtClean="0"/>
              <a:t>manera</a:t>
            </a:r>
            <a:r>
              <a:rPr lang="en-US" sz="3200" dirty="0" smtClean="0"/>
              <a:t> de </a:t>
            </a:r>
            <a:r>
              <a:rPr lang="en-US" sz="3200" dirty="0" err="1" smtClean="0"/>
              <a:t>decir</a:t>
            </a:r>
            <a:r>
              <a:rPr lang="en-US" sz="3200" dirty="0" smtClean="0"/>
              <a:t> </a:t>
            </a:r>
            <a:r>
              <a:rPr lang="en-US" sz="3200" dirty="0" err="1" smtClean="0"/>
              <a:t>eso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que </a:t>
            </a:r>
            <a:r>
              <a:rPr lang="en-US" sz="3200" dirty="0" err="1" smtClean="0"/>
              <a:t>necesitas</a:t>
            </a:r>
            <a:r>
              <a:rPr lang="en-US" sz="3200" dirty="0" smtClean="0"/>
              <a:t> </a:t>
            </a:r>
            <a:r>
              <a:rPr lang="en-US" sz="3200" dirty="0" err="1" smtClean="0"/>
              <a:t>encontrar</a:t>
            </a:r>
            <a:r>
              <a:rPr lang="en-US" sz="3200" dirty="0" smtClean="0"/>
              <a:t> un </a:t>
            </a:r>
            <a:r>
              <a:rPr lang="en-US" sz="3200" dirty="0" err="1" smtClean="0"/>
              <a:t>número</a:t>
            </a:r>
            <a:r>
              <a:rPr lang="en-US" sz="3200" dirty="0"/>
              <a:t> </a:t>
            </a:r>
            <a:r>
              <a:rPr lang="en-US" sz="3200" dirty="0" smtClean="0"/>
              <a:t>que </a:t>
            </a:r>
            <a:r>
              <a:rPr lang="en-US" sz="3200" dirty="0" err="1" smtClean="0"/>
              <a:t>puede</a:t>
            </a:r>
            <a:r>
              <a:rPr lang="en-US" sz="3200" dirty="0" smtClean="0"/>
              <a:t> </a:t>
            </a:r>
            <a:r>
              <a:rPr lang="en-US" sz="3200" dirty="0" err="1" smtClean="0"/>
              <a:t>ser</a:t>
            </a:r>
            <a:r>
              <a:rPr lang="en-US" sz="3200" dirty="0" smtClean="0"/>
              <a:t> </a:t>
            </a:r>
            <a:r>
              <a:rPr lang="en-US" sz="3200" dirty="0" err="1" smtClean="0"/>
              <a:t>dividido</a:t>
            </a:r>
            <a:r>
              <a:rPr lang="en-US" sz="3200" dirty="0" smtClean="0"/>
              <a:t> </a:t>
            </a:r>
            <a:r>
              <a:rPr lang="en-US" sz="3200" dirty="0" err="1" smtClean="0"/>
              <a:t>por</a:t>
            </a:r>
            <a:r>
              <a:rPr lang="en-US" sz="3200" dirty="0" smtClean="0"/>
              <a:t> ambos </a:t>
            </a:r>
            <a:r>
              <a:rPr lang="en-US" sz="3200" dirty="0" err="1" smtClean="0"/>
              <a:t>denominadores</a:t>
            </a:r>
            <a:r>
              <a:rPr lang="en-US" sz="3200" dirty="0" smtClean="0"/>
              <a:t>. </a:t>
            </a:r>
            <a:endParaRPr lang="en-US" sz="3200" dirty="0" smtClean="0"/>
          </a:p>
        </p:txBody>
      </p:sp>
      <p:pic>
        <p:nvPicPr>
          <p:cNvPr id="6" name="Content Placeholder 5" descr="willow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85" r="-55585"/>
          <a:stretch>
            <a:fillRect/>
          </a:stretch>
        </p:blipFill>
        <p:spPr>
          <a:xfrm>
            <a:off x="4330783" y="1992338"/>
            <a:ext cx="3734225" cy="3814101"/>
          </a:xfrm>
        </p:spPr>
      </p:pic>
    </p:spTree>
    <p:extLst>
      <p:ext uri="{BB962C8B-B14F-4D97-AF65-F5344CB8AC3E}">
        <p14:creationId xmlns:p14="http://schemas.microsoft.com/office/powerpoint/2010/main" val="131350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22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619</TotalTime>
  <Words>462</Words>
  <Application>Microsoft Macintosh PowerPoint</Application>
  <PresentationFormat>On-screen Show (4:3)</PresentationFormat>
  <Paragraphs>122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Century Gothic</vt:lpstr>
      <vt:lpstr>ＭＳ Ｐゴシック</vt:lpstr>
      <vt:lpstr>Verdana</vt:lpstr>
      <vt:lpstr>Wingdings 2</vt:lpstr>
      <vt:lpstr>Arial</vt:lpstr>
      <vt:lpstr>Austin</vt:lpstr>
      <vt:lpstr>Adición de fracciones con denominadores distintos</vt:lpstr>
      <vt:lpstr>Sabes cómo sumar problemas que tienen fracciones con el mismo denominador, como este</vt:lpstr>
      <vt:lpstr>¿Pero que si tienes problemas como este?</vt:lpstr>
      <vt:lpstr>Antes de que puedas sumar o restar fracciones…</vt:lpstr>
      <vt:lpstr>¿CÓMO encontrar el denominador común?</vt:lpstr>
      <vt:lpstr>Un denominador común es</vt:lpstr>
      <vt:lpstr>Para encontrar el denominador común</vt:lpstr>
      <vt:lpstr>Para encontrar el denominador común</vt:lpstr>
      <vt:lpstr>Para encontrar el denominador común</vt:lpstr>
      <vt:lpstr>UN EJEMPLO</vt:lpstr>
      <vt:lpstr>UN EJEMPLO</vt:lpstr>
      <vt:lpstr>UN EJEMPLO</vt:lpstr>
      <vt:lpstr>PowerPoint Presentation</vt:lpstr>
      <vt:lpstr>PowerPoint Presentation</vt:lpstr>
      <vt:lpstr>¡No te confundas!</vt:lpstr>
      <vt:lpstr>PowerPoint Presentation</vt:lpstr>
      <vt:lpstr>Porque 5 x 4 = 20 Pero 4 x 5 = 20</vt:lpstr>
      <vt:lpstr>Piensa en eso por un minuto. </vt:lpstr>
      <vt:lpstr>Denominadores comunes: Un ejemplo</vt:lpstr>
      <vt:lpstr>PowerPoint Presentation</vt:lpstr>
      <vt:lpstr>PowerPoint Presentation</vt:lpstr>
      <vt:lpstr>PowerPoint Presentation</vt:lpstr>
      <vt:lpstr>PowerPoint Presentation</vt:lpstr>
      <vt:lpstr>Para encontrar un denominador común: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Compare Fractions 7</dc:title>
  <dc:creator>Diana Hamideh</dc:creator>
  <cp:lastModifiedBy>AnnMaria De Mars</cp:lastModifiedBy>
  <cp:revision>55</cp:revision>
  <dcterms:created xsi:type="dcterms:W3CDTF">2014-06-24T00:03:08Z</dcterms:created>
  <dcterms:modified xsi:type="dcterms:W3CDTF">2018-04-17T23:43:16Z</dcterms:modified>
</cp:coreProperties>
</file>