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76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20.000 /16.000 como hemos multiplicado el denominador por 4.000 también multiplicamos el numerador por 4.000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2" name="Google Shape;41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5" descr="Close up of frui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3025" y="501650"/>
            <a:ext cx="3240088" cy="20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 descr="Close up of frui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4550" y="501650"/>
            <a:ext cx="3241675" cy="20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 descr="A close up of a flower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3025" y="2614613"/>
            <a:ext cx="2239963" cy="3748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A picture containing fruit, gr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4425" y="2614613"/>
            <a:ext cx="2084388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 descr="A picture containing fruit, gr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18663" y="2614613"/>
            <a:ext cx="2087563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 descr="A picture containing fruit, gr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4425" y="4524375"/>
            <a:ext cx="2084388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 descr="A picture containing fruit, gr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1838" y="4524375"/>
            <a:ext cx="2084388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 sz="4800" dirty="0" err="1">
                <a:solidFill>
                  <a:srgbClr val="FFFFFF"/>
                </a:solidFill>
              </a:rPr>
              <a:t>Razón</a:t>
            </a:r>
            <a:r>
              <a:rPr lang="en-US" sz="4800" dirty="0">
                <a:solidFill>
                  <a:srgbClr val="FFFFFF"/>
                </a:solidFill>
              </a:rPr>
              <a:t> y </a:t>
            </a:r>
            <a:r>
              <a:rPr lang="en-US" sz="4800" dirty="0" err="1">
                <a:solidFill>
                  <a:srgbClr val="FFFFFF"/>
                </a:solidFill>
              </a:rPr>
              <a:t>Proporción</a:t>
            </a:r>
            <a:endParaRPr sz="4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4" descr="A picture containing shape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8042" y="931058"/>
            <a:ext cx="2741853" cy="496441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/>
          <p:nvPr/>
        </p:nvSpPr>
        <p:spPr>
          <a:xfrm>
            <a:off x="5296068" y="320442"/>
            <a:ext cx="6572492" cy="6212748"/>
          </a:xfrm>
          <a:custGeom>
            <a:avLst/>
            <a:gdLst/>
            <a:ahLst/>
            <a:cxnLst/>
            <a:rect l="l" t="t" r="r" b="b"/>
            <a:pathLst>
              <a:path w="6572492" h="6212748" extrusionOk="0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rgbClr val="7F7F7F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4"/>
          <p:cNvSpPr/>
          <p:nvPr/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4"/>
          <p:cNvSpPr txBox="1">
            <a:spLocks noGrp="1"/>
          </p:cNvSpPr>
          <p:nvPr>
            <p:ph type="title"/>
          </p:nvPr>
        </p:nvSpPr>
        <p:spPr>
          <a:xfrm>
            <a:off x="5775961" y="962526"/>
            <a:ext cx="5384800" cy="321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lang="en-US" sz="7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Escribamos</a:t>
            </a:r>
            <a:r>
              <a:rPr lang="en-US" sz="7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una </a:t>
            </a:r>
            <a:r>
              <a:rPr lang="en-US" sz="7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ecuación</a:t>
            </a:r>
            <a:endParaRPr dirty="0"/>
          </a:p>
        </p:txBody>
      </p:sp>
      <p:sp>
        <p:nvSpPr>
          <p:cNvPr id="211" name="Google Shape;211;p24"/>
          <p:cNvSpPr txBox="1">
            <a:spLocks noGrp="1"/>
          </p:cNvSpPr>
          <p:nvPr>
            <p:ph type="body" idx="1"/>
          </p:nvPr>
        </p:nvSpPr>
        <p:spPr>
          <a:xfrm>
            <a:off x="5775961" y="4269462"/>
            <a:ext cx="4048760" cy="109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corderos alimentados con biberón beben una fórmula hecha de 2 tazas de sustituto de leche por 5 tazas de agua tibia.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/>
          <p:nvPr/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 txBox="1">
            <a:spLocks noGrp="1"/>
          </p:cNvSpPr>
          <p:nvPr>
            <p:ph type="title"/>
          </p:nvPr>
        </p:nvSpPr>
        <p:spPr>
          <a:xfrm>
            <a:off x="1155557" y="649674"/>
            <a:ext cx="4284420" cy="168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dirty="0" err="1">
                <a:solidFill>
                  <a:schemeClr val="lt1"/>
                </a:solidFill>
              </a:rPr>
              <a:t>Escribamos</a:t>
            </a:r>
            <a:r>
              <a:rPr lang="en-US" sz="4800" dirty="0">
                <a:solidFill>
                  <a:schemeClr val="lt1"/>
                </a:solidFill>
              </a:rPr>
              <a:t> una </a:t>
            </a:r>
            <a:r>
              <a:rPr lang="en-US" sz="4800" dirty="0" err="1">
                <a:solidFill>
                  <a:schemeClr val="lt1"/>
                </a:solidFill>
              </a:rPr>
              <a:t>ecuación</a:t>
            </a:r>
            <a:endParaRPr dirty="0"/>
          </a:p>
        </p:txBody>
      </p:sp>
      <p:sp>
        <p:nvSpPr>
          <p:cNvPr id="218" name="Google Shape;218;p25"/>
          <p:cNvSpPr/>
          <p:nvPr/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6734649" y="2416891"/>
            <a:ext cx="457200" cy="457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25" descr="Penci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113" y="2631774"/>
            <a:ext cx="3579308" cy="35793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DBE34CC-90AD-4BA2-B963-EEDF8F25E4B6}"/>
              </a:ext>
            </a:extLst>
          </p:cNvPr>
          <p:cNvSpPr txBox="1"/>
          <p:nvPr/>
        </p:nvSpPr>
        <p:spPr>
          <a:xfrm>
            <a:off x="6381749" y="2660474"/>
            <a:ext cx="54521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Necesito alimentar a 3 corderos.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Esto requerirá 6 tazas de reemplazo de leche.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2400" dirty="0"/>
              <a:t>¿Cuántas tazas de agua necesito?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951901-6649-4FEB-9CAC-77FCDB24C8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09" t="60554" r="31791" b="7578"/>
          <a:stretch/>
        </p:blipFill>
        <p:spPr>
          <a:xfrm>
            <a:off x="8107679" y="4230134"/>
            <a:ext cx="2644141" cy="20989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dirty="0" err="1"/>
              <a:t>Pongamos</a:t>
            </a:r>
            <a:r>
              <a:rPr lang="en-US" sz="4800" dirty="0"/>
              <a:t> </a:t>
            </a:r>
            <a:r>
              <a:rPr lang="en-US" sz="4800" dirty="0" err="1"/>
              <a:t>esto</a:t>
            </a:r>
            <a:r>
              <a:rPr lang="en-US" sz="4800" dirty="0"/>
              <a:t> </a:t>
            </a:r>
            <a:r>
              <a:rPr lang="en-US" sz="4800" dirty="0" err="1"/>
              <a:t>en</a:t>
            </a:r>
            <a:r>
              <a:rPr lang="en-US" sz="4800" dirty="0"/>
              <a:t> palabras</a:t>
            </a:r>
            <a:endParaRPr dirty="0"/>
          </a:p>
        </p:txBody>
      </p:sp>
      <p:pic>
        <p:nvPicPr>
          <p:cNvPr id="228" name="Google Shape;228;p26" descr="A picture containing stone, building materia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183" y="3563290"/>
            <a:ext cx="11430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 txBox="1"/>
          <p:nvPr/>
        </p:nvSpPr>
        <p:spPr>
          <a:xfrm>
            <a:off x="1655805" y="5239265"/>
            <a:ext cx="490570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sustituto de leche, cuando lo viertes, se ve así.</a:t>
            </a:r>
            <a:endParaRPr dirty="0"/>
          </a:p>
        </p:txBody>
      </p:sp>
      <p:cxnSp>
        <p:nvCxnSpPr>
          <p:cNvPr id="230" name="Google Shape;230;p26"/>
          <p:cNvCxnSpPr/>
          <p:nvPr/>
        </p:nvCxnSpPr>
        <p:spPr>
          <a:xfrm rot="10800000">
            <a:off x="2730843" y="4460789"/>
            <a:ext cx="2075935" cy="642552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44231F5-93D4-4692-B94E-A90A356BDEFD}"/>
              </a:ext>
            </a:extLst>
          </p:cNvPr>
          <p:cNvSpPr txBox="1"/>
          <p:nvPr/>
        </p:nvSpPr>
        <p:spPr>
          <a:xfrm>
            <a:off x="680382" y="1340665"/>
            <a:ext cx="10515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Necesito 5 tazas de agua por 2 tazas de sustituto de leche.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¿Cuántas tazas de agua necesito para 6 tazas de sustituto de leche?</a:t>
            </a:r>
            <a:endParaRPr lang="es-C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F5D2775-E724-4FE9-99B6-96FAB34408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755" t="27882" r="41758" b="46979"/>
          <a:stretch/>
        </p:blipFill>
        <p:spPr>
          <a:xfrm>
            <a:off x="4175760" y="2687935"/>
            <a:ext cx="3840480" cy="2307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>
            <a:spLocks noGrp="1"/>
          </p:cNvSpPr>
          <p:nvPr>
            <p:ph type="title"/>
          </p:nvPr>
        </p:nvSpPr>
        <p:spPr>
          <a:xfrm>
            <a:off x="838200" y="64381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s-MX" dirty="0"/>
              <a:t>Mi primo pequeño escondido detrás de los arbustos me apostó $ 10 que podría resolver este problema más rápido que tú.</a:t>
            </a:r>
            <a:endParaRPr dirty="0"/>
          </a:p>
        </p:txBody>
      </p:sp>
      <p:pic>
        <p:nvPicPr>
          <p:cNvPr id="237" name="Google Shape;237;p27" descr="A picture containing grass, sky, outdoor, flower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453125"/>
            <a:ext cx="5181600" cy="345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D66A83A-813C-4BA7-824F-820DBC5BF6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803" b="45257"/>
          <a:stretch/>
        </p:blipFill>
        <p:spPr>
          <a:xfrm>
            <a:off x="0" y="3522901"/>
            <a:ext cx="5182049" cy="1173480"/>
          </a:xfrm>
          <a:prstGeom prst="rect">
            <a:avLst/>
          </a:prstGeom>
        </p:spPr>
      </p:pic>
      <p:sp>
        <p:nvSpPr>
          <p:cNvPr id="6" name="Google Shape;235;p27">
            <a:extLst>
              <a:ext uri="{FF2B5EF4-FFF2-40B4-BE49-F238E27FC236}">
                <a16:creationId xmlns:a16="http://schemas.microsoft.com/office/drawing/2014/main" id="{51A5F054-53B2-4974-B8DB-495BF24A25E7}"/>
              </a:ext>
            </a:extLst>
          </p:cNvPr>
          <p:cNvSpPr txBox="1">
            <a:spLocks/>
          </p:cNvSpPr>
          <p:nvPr/>
        </p:nvSpPr>
        <p:spPr>
          <a:xfrm>
            <a:off x="914400" y="233870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100000"/>
            </a:pPr>
            <a:r>
              <a:rPr lang="es-MX" sz="3200" dirty="0"/>
              <a:t>¿Cuál es tu respuesta?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/>
          <p:nvPr/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8"/>
          <p:cNvSpPr txBox="1">
            <a:spLocks noGrp="1"/>
          </p:cNvSpPr>
          <p:nvPr>
            <p:ph type="title"/>
          </p:nvPr>
        </p:nvSpPr>
        <p:spPr>
          <a:xfrm>
            <a:off x="1100669" y="1097339"/>
            <a:ext cx="10011831" cy="262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s-MX" sz="6600" dirty="0">
                <a:solidFill>
                  <a:schemeClr val="lt1"/>
                </a:solidFill>
              </a:rPr>
              <a:t>"Resolver una ecuación" significa encontrar el valor que hace que la ecuación sea verdadera.</a:t>
            </a:r>
            <a:endParaRPr dirty="0"/>
          </a:p>
        </p:txBody>
      </p:sp>
      <p:sp>
        <p:nvSpPr>
          <p:cNvPr id="244" name="Google Shape;244;p28"/>
          <p:cNvSpPr/>
          <p:nvPr/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8"/>
          <p:cNvSpPr txBox="1">
            <a:spLocks noGrp="1"/>
          </p:cNvSpPr>
          <p:nvPr>
            <p:ph type="body" idx="1"/>
          </p:nvPr>
        </p:nvSpPr>
        <p:spPr>
          <a:xfrm>
            <a:off x="3226159" y="4843002"/>
            <a:ext cx="5760850" cy="123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sz="2800" dirty="0">
                <a:solidFill>
                  <a:schemeClr val="dk1"/>
                </a:solidFill>
              </a:rPr>
              <a:t>Si no lo sabías, ahora lo sabes</a:t>
            </a:r>
            <a:endParaRPr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9"/>
          <p:cNvSpPr/>
          <p:nvPr/>
        </p:nvSpPr>
        <p:spPr>
          <a:xfrm>
            <a:off x="409710" y="1022350"/>
            <a:ext cx="709612" cy="2095501"/>
          </a:xfrm>
          <a:custGeom>
            <a:avLst/>
            <a:gdLst/>
            <a:ahLst/>
            <a:cxnLst/>
            <a:rect l="l" t="t" r="r" b="b"/>
            <a:pathLst>
              <a:path w="447" h="1363" extrusionOk="0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9"/>
          <p:cNvSpPr/>
          <p:nvPr/>
        </p:nvSpPr>
        <p:spPr>
          <a:xfrm>
            <a:off x="409710" y="837744"/>
            <a:ext cx="403225" cy="1705431"/>
          </a:xfrm>
          <a:custGeom>
            <a:avLst/>
            <a:gdLst/>
            <a:ahLst/>
            <a:cxnLst/>
            <a:rect l="l" t="t" r="r" b="b"/>
            <a:pathLst>
              <a:path w="254" h="1109" extrusionOk="0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644660" y="640894"/>
            <a:ext cx="168275" cy="1713195"/>
          </a:xfrm>
          <a:custGeom>
            <a:avLst/>
            <a:gdLst/>
            <a:ahLst/>
            <a:cxnLst/>
            <a:rect l="l" t="t" r="r" b="b"/>
            <a:pathLst>
              <a:path w="106" h="1114" extrusionOk="0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11223203" y="635716"/>
            <a:ext cx="328612" cy="1742360"/>
          </a:xfrm>
          <a:custGeom>
            <a:avLst/>
            <a:gdLst/>
            <a:ahLst/>
            <a:cxnLst/>
            <a:rect l="l" t="t" r="r" b="b"/>
            <a:pathLst>
              <a:path w="207" h="1114" extrusionOk="0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29"/>
          <p:cNvSpPr/>
          <p:nvPr/>
        </p:nvSpPr>
        <p:spPr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9"/>
          <p:cNvSpPr txBox="1"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s-MX" sz="4000" dirty="0">
                <a:solidFill>
                  <a:srgbClr val="FFFFFF"/>
                </a:solidFill>
              </a:rPr>
              <a:t>Las proporciones son fracciones equivalentes</a:t>
            </a:r>
            <a:endParaRPr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3F2FEE6-196B-40F5-B0F7-0C235FE5515E}"/>
              </a:ext>
            </a:extLst>
          </p:cNvPr>
          <p:cNvSpPr txBox="1"/>
          <p:nvPr/>
        </p:nvSpPr>
        <p:spPr>
          <a:xfrm>
            <a:off x="611322" y="3177716"/>
            <a:ext cx="10515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Necesito 5 tazas de agua por 2 tazas de sustituto de leche.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¿Cuántas tazas de agua necesito para 6 tazas de sustituto de leche?</a:t>
            </a:r>
            <a:endParaRPr lang="es-C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5A0A1C-035D-40B8-A406-424EF86FC3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62" t="55172" r="42808" b="18745"/>
          <a:stretch/>
        </p:blipFill>
        <p:spPr>
          <a:xfrm>
            <a:off x="4400061" y="4575219"/>
            <a:ext cx="2164862" cy="160174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Algo que </a:t>
            </a:r>
            <a:r>
              <a:rPr lang="en-US" dirty="0" err="1"/>
              <a:t>ya</a:t>
            </a:r>
            <a:r>
              <a:rPr lang="en-US" dirty="0"/>
              <a:t> sabes</a:t>
            </a:r>
            <a:endParaRPr dirty="0"/>
          </a:p>
        </p:txBody>
      </p:sp>
      <p:sp>
        <p:nvSpPr>
          <p:cNvPr id="265" name="Google Shape;26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MX" dirty="0"/>
              <a:t>Si multiplicas el numerador y el denominador de una fracción por el mismo número, obtienes fracciones equivalentes</a:t>
            </a:r>
            <a:endParaRPr dirty="0"/>
          </a:p>
        </p:txBody>
      </p:sp>
      <p:sp>
        <p:nvSpPr>
          <p:cNvPr id="266" name="Google Shape;266;p30"/>
          <p:cNvSpPr/>
          <p:nvPr/>
        </p:nvSpPr>
        <p:spPr>
          <a:xfrm>
            <a:off x="7096539" y="1825625"/>
            <a:ext cx="993913" cy="90763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7" name="Google Shape;267;p30"/>
          <p:cNvCxnSpPr>
            <a:endCxn id="266" idx="3"/>
          </p:cNvCxnSpPr>
          <p:nvPr/>
        </p:nvCxnSpPr>
        <p:spPr>
          <a:xfrm rot="10800000" flipH="1">
            <a:off x="7096552" y="2279443"/>
            <a:ext cx="993900" cy="7500"/>
          </a:xfrm>
          <a:prstGeom prst="straightConnector1">
            <a:avLst/>
          </a:prstGeom>
          <a:noFill/>
          <a:ln w="158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8" name="Google Shape;268;p30"/>
          <p:cNvSpPr/>
          <p:nvPr/>
        </p:nvSpPr>
        <p:spPr>
          <a:xfrm>
            <a:off x="9053026" y="1825625"/>
            <a:ext cx="993913" cy="90763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9" name="Google Shape;269;p30"/>
          <p:cNvCxnSpPr/>
          <p:nvPr/>
        </p:nvCxnSpPr>
        <p:spPr>
          <a:xfrm rot="10800000" flipH="1">
            <a:off x="9053025" y="2271811"/>
            <a:ext cx="993913" cy="7632"/>
          </a:xfrm>
          <a:prstGeom prst="straightConnector1">
            <a:avLst/>
          </a:prstGeom>
          <a:noFill/>
          <a:ln w="158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0" name="Google Shape;270;p30"/>
          <p:cNvCxnSpPr>
            <a:endCxn id="268" idx="2"/>
          </p:cNvCxnSpPr>
          <p:nvPr/>
        </p:nvCxnSpPr>
        <p:spPr>
          <a:xfrm>
            <a:off x="9549982" y="1825761"/>
            <a:ext cx="0" cy="907500"/>
          </a:xfrm>
          <a:prstGeom prst="straightConnector1">
            <a:avLst/>
          </a:prstGeom>
          <a:noFill/>
          <a:ln w="158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1" name="Google Shape;271;p30"/>
          <p:cNvSpPr txBox="1"/>
          <p:nvPr/>
        </p:nvSpPr>
        <p:spPr>
          <a:xfrm>
            <a:off x="7207750" y="2814218"/>
            <a:ext cx="2453422" cy="12448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09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1"/>
          <p:cNvSpPr/>
          <p:nvPr/>
        </p:nvSpPr>
        <p:spPr>
          <a:xfrm>
            <a:off x="409710" y="1022350"/>
            <a:ext cx="709612" cy="2095501"/>
          </a:xfrm>
          <a:custGeom>
            <a:avLst/>
            <a:gdLst/>
            <a:ahLst/>
            <a:cxnLst/>
            <a:rect l="l" t="t" r="r" b="b"/>
            <a:pathLst>
              <a:path w="447" h="1363" extrusionOk="0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1"/>
          <p:cNvSpPr/>
          <p:nvPr/>
        </p:nvSpPr>
        <p:spPr>
          <a:xfrm>
            <a:off x="409710" y="837744"/>
            <a:ext cx="403225" cy="1705431"/>
          </a:xfrm>
          <a:custGeom>
            <a:avLst/>
            <a:gdLst/>
            <a:ahLst/>
            <a:cxnLst/>
            <a:rect l="l" t="t" r="r" b="b"/>
            <a:pathLst>
              <a:path w="254" h="1109" extrusionOk="0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1"/>
          <p:cNvSpPr/>
          <p:nvPr/>
        </p:nvSpPr>
        <p:spPr>
          <a:xfrm>
            <a:off x="644660" y="640894"/>
            <a:ext cx="168275" cy="1713195"/>
          </a:xfrm>
          <a:custGeom>
            <a:avLst/>
            <a:gdLst/>
            <a:ahLst/>
            <a:cxnLst/>
            <a:rect l="l" t="t" r="r" b="b"/>
            <a:pathLst>
              <a:path w="106" h="1114" extrusionOk="0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1"/>
          <p:cNvSpPr/>
          <p:nvPr/>
        </p:nvSpPr>
        <p:spPr>
          <a:xfrm>
            <a:off x="11223203" y="635716"/>
            <a:ext cx="328612" cy="1742360"/>
          </a:xfrm>
          <a:custGeom>
            <a:avLst/>
            <a:gdLst/>
            <a:ahLst/>
            <a:cxnLst/>
            <a:rect l="l" t="t" r="r" b="b"/>
            <a:pathLst>
              <a:path w="207" h="1114" extrusionOk="0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1"/>
          <p:cNvSpPr/>
          <p:nvPr/>
        </p:nvSpPr>
        <p:spPr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 dirty="0" err="1">
                <a:solidFill>
                  <a:srgbClr val="FFFFFF"/>
                </a:solidFill>
              </a:rPr>
              <a:t>Resuelve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esta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ecuación</a:t>
            </a:r>
            <a:endParaRPr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DE29942-F271-4DBA-A013-8C961BDED4A2}"/>
              </a:ext>
            </a:extLst>
          </p:cNvPr>
          <p:cNvSpPr txBox="1"/>
          <p:nvPr/>
        </p:nvSpPr>
        <p:spPr>
          <a:xfrm>
            <a:off x="611322" y="3177716"/>
            <a:ext cx="10515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Necesito 5 tazas de agua por 2 tazas de sustituto de leche.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¿Cuántas tazas de agua necesito para 6 tazas de sustituto de leche?</a:t>
            </a:r>
            <a:endParaRPr lang="es-C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D7F06A0-6F21-4F51-88FF-A8615644EC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62" t="55172" r="42808" b="18745"/>
          <a:stretch/>
        </p:blipFill>
        <p:spPr>
          <a:xfrm>
            <a:off x="4400061" y="4575219"/>
            <a:ext cx="2164862" cy="16017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2"/>
          <p:cNvSpPr/>
          <p:nvPr/>
        </p:nvSpPr>
        <p:spPr>
          <a:xfrm>
            <a:off x="409710" y="1022350"/>
            <a:ext cx="709612" cy="2095501"/>
          </a:xfrm>
          <a:custGeom>
            <a:avLst/>
            <a:gdLst/>
            <a:ahLst/>
            <a:cxnLst/>
            <a:rect l="l" t="t" r="r" b="b"/>
            <a:pathLst>
              <a:path w="447" h="1363" extrusionOk="0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2"/>
          <p:cNvSpPr/>
          <p:nvPr/>
        </p:nvSpPr>
        <p:spPr>
          <a:xfrm>
            <a:off x="409710" y="837744"/>
            <a:ext cx="403225" cy="1705431"/>
          </a:xfrm>
          <a:custGeom>
            <a:avLst/>
            <a:gdLst/>
            <a:ahLst/>
            <a:cxnLst/>
            <a:rect l="l" t="t" r="r" b="b"/>
            <a:pathLst>
              <a:path w="254" h="1109" extrusionOk="0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2"/>
          <p:cNvSpPr/>
          <p:nvPr/>
        </p:nvSpPr>
        <p:spPr>
          <a:xfrm>
            <a:off x="644660" y="640894"/>
            <a:ext cx="168275" cy="1713195"/>
          </a:xfrm>
          <a:custGeom>
            <a:avLst/>
            <a:gdLst/>
            <a:ahLst/>
            <a:cxnLst/>
            <a:rect l="l" t="t" r="r" b="b"/>
            <a:pathLst>
              <a:path w="106" h="1114" extrusionOk="0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2"/>
          <p:cNvSpPr/>
          <p:nvPr/>
        </p:nvSpPr>
        <p:spPr>
          <a:xfrm>
            <a:off x="11223203" y="635716"/>
            <a:ext cx="328612" cy="1742360"/>
          </a:xfrm>
          <a:custGeom>
            <a:avLst/>
            <a:gdLst/>
            <a:ahLst/>
            <a:cxnLst/>
            <a:rect l="l" t="t" r="r" b="b"/>
            <a:pathLst>
              <a:path w="207" h="1114" extrusionOk="0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2"/>
          <p:cNvSpPr txBox="1"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s-MX" sz="4000" dirty="0">
                <a:solidFill>
                  <a:srgbClr val="FFFFFF"/>
                </a:solidFill>
              </a:rPr>
              <a:t>Puedo multiplicar 2 x 3 para obtener 6. </a:t>
            </a:r>
            <a:br>
              <a:rPr lang="es-MX" sz="4000" dirty="0">
                <a:solidFill>
                  <a:srgbClr val="FFFFFF"/>
                </a:solidFill>
              </a:rPr>
            </a:br>
            <a:r>
              <a:rPr lang="es-MX" sz="4000" dirty="0">
                <a:solidFill>
                  <a:srgbClr val="FFFFFF"/>
                </a:solidFill>
              </a:rPr>
              <a:t>Entonces, puedo multiplicar 5 x 3 para obtener 15</a:t>
            </a:r>
            <a:endParaRPr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28837A-9645-4E96-8DE7-1B7BFD37DA3A}"/>
              </a:ext>
            </a:extLst>
          </p:cNvPr>
          <p:cNvSpPr txBox="1"/>
          <p:nvPr/>
        </p:nvSpPr>
        <p:spPr>
          <a:xfrm>
            <a:off x="611322" y="3177716"/>
            <a:ext cx="10515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Necesito 5 tazas de agua por 2 tazas de sustituto de leche.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800" dirty="0">
                <a:latin typeface="Calibri" panose="020F0502020204030204" pitchFamily="34" charset="0"/>
                <a:cs typeface="Calibri" panose="020F0502020204030204" pitchFamily="34" charset="0"/>
              </a:rPr>
              <a:t>¿Cuántas tazas de agua necesito para 6 tazas de sustituto de leche?</a:t>
            </a:r>
            <a:endParaRPr lang="es-C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F9A72B6-319D-4C94-8BBB-CD940A064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62" t="55172" r="42808" b="18745"/>
          <a:stretch/>
        </p:blipFill>
        <p:spPr>
          <a:xfrm>
            <a:off x="4400061" y="4575219"/>
            <a:ext cx="2164862" cy="16017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3"/>
          <p:cNvSpPr/>
          <p:nvPr/>
        </p:nvSpPr>
        <p:spPr>
          <a:xfrm flipH="1">
            <a:off x="521144" y="911116"/>
            <a:ext cx="687754" cy="571096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3"/>
          <p:cNvSpPr/>
          <p:nvPr/>
        </p:nvSpPr>
        <p:spPr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3"/>
          <p:cNvSpPr/>
          <p:nvPr/>
        </p:nvSpPr>
        <p:spPr>
          <a:xfrm flipH="1">
            <a:off x="800164" y="643467"/>
            <a:ext cx="409371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3"/>
          <p:cNvSpPr/>
          <p:nvPr/>
        </p:nvSpPr>
        <p:spPr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n-US" sz="36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Probémoslo</a:t>
            </a:r>
            <a:r>
              <a:rPr lang="en-US" sz="36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306" name="Google Shape;306;p33"/>
          <p:cNvSpPr txBox="1">
            <a:spLocks noGrp="1"/>
          </p:cNvSpPr>
          <p:nvPr>
            <p:ph type="body" idx="1"/>
          </p:nvPr>
        </p:nvSpPr>
        <p:spPr>
          <a:xfrm>
            <a:off x="1139635" y="2546161"/>
            <a:ext cx="3200451" cy="2985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400"/>
              <a:buChar char="•"/>
            </a:pPr>
            <a:r>
              <a:rPr lang="es-MX" sz="2400" dirty="0">
                <a:solidFill>
                  <a:srgbClr val="FEFFFF"/>
                </a:solidFill>
              </a:rPr>
              <a:t>Aquí hay una jarra. Tiene capacidad para 8 tazas.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400"/>
              <a:buChar char="•"/>
            </a:pPr>
            <a:r>
              <a:rPr lang="es-MX" sz="2400" dirty="0">
                <a:solidFill>
                  <a:srgbClr val="FEFFFF"/>
                </a:solidFill>
              </a:rPr>
              <a:t>Pongo 2 tazas de sustituto de leche y luego 5 tazas de agua.</a:t>
            </a:r>
            <a:endParaRPr dirty="0"/>
          </a:p>
        </p:txBody>
      </p:sp>
      <p:pic>
        <p:nvPicPr>
          <p:cNvPr id="307" name="Google Shape;307;p33" descr="Icon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r="-1" b="641"/>
          <a:stretch/>
        </p:blipFill>
        <p:spPr>
          <a:xfrm>
            <a:off x="5347595" y="643467"/>
            <a:ext cx="5840420" cy="5251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>
                <a:highlight>
                  <a:srgbClr val="C0C0C0"/>
                </a:highlight>
              </a:rPr>
              <a:t>¿</a:t>
            </a:r>
            <a:r>
              <a:rPr lang="en-US" dirty="0" err="1">
                <a:highlight>
                  <a:srgbClr val="C0C0C0"/>
                </a:highlight>
              </a:rPr>
              <a:t>Qué</a:t>
            </a:r>
            <a:r>
              <a:rPr lang="en-US" dirty="0">
                <a:highlight>
                  <a:srgbClr val="C0C0C0"/>
                </a:highlight>
              </a:rPr>
              <a:t> es una </a:t>
            </a:r>
            <a:r>
              <a:rPr lang="en-US" dirty="0" err="1">
                <a:highlight>
                  <a:srgbClr val="C0C0C0"/>
                </a:highlight>
              </a:rPr>
              <a:t>razón</a:t>
            </a:r>
            <a:r>
              <a:rPr lang="en-US" dirty="0">
                <a:highlight>
                  <a:srgbClr val="C0C0C0"/>
                </a:highlight>
              </a:rPr>
              <a:t>?</a:t>
            </a:r>
            <a:endParaRPr dirty="0"/>
          </a:p>
        </p:txBody>
      </p:sp>
      <p:sp>
        <p:nvSpPr>
          <p:cNvPr id="111" name="Google Shape;111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MX" dirty="0">
                <a:highlight>
                  <a:srgbClr val="C0C0C0"/>
                </a:highlight>
              </a:rPr>
              <a:t>Una razón muestra el tamaño relativo de dos valores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34" descr="Logo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63356" y="804101"/>
            <a:ext cx="5800881" cy="524979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4"/>
          <p:cNvSpPr/>
          <p:nvPr/>
        </p:nvSpPr>
        <p:spPr>
          <a:xfrm>
            <a:off x="10989586" y="1070835"/>
            <a:ext cx="687754" cy="571096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4"/>
          <p:cNvSpPr/>
          <p:nvPr/>
        </p:nvSpPr>
        <p:spPr>
          <a:xfrm>
            <a:off x="10988949" y="803186"/>
            <a:ext cx="409371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4"/>
          <p:cNvSpPr txBox="1">
            <a:spLocks noGrp="1"/>
          </p:cNvSpPr>
          <p:nvPr>
            <p:ph type="body" idx="1"/>
          </p:nvPr>
        </p:nvSpPr>
        <p:spPr>
          <a:xfrm>
            <a:off x="7835105" y="3072208"/>
            <a:ext cx="3264916" cy="266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MX" sz="2000" dirty="0">
                <a:solidFill>
                  <a:srgbClr val="FFFFFF"/>
                </a:solidFill>
              </a:rPr>
              <a:t>Puse 2 tazas de sustituto de leche en</a:t>
            </a:r>
            <a:endParaRPr dirty="0"/>
          </a:p>
        </p:txBody>
      </p:sp>
      <p:sp>
        <p:nvSpPr>
          <p:cNvPr id="319" name="Google Shape;319;p34"/>
          <p:cNvSpPr/>
          <p:nvPr/>
        </p:nvSpPr>
        <p:spPr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05;p33">
            <a:extLst>
              <a:ext uri="{FF2B5EF4-FFF2-40B4-BE49-F238E27FC236}">
                <a16:creationId xmlns:a16="http://schemas.microsoft.com/office/drawing/2014/main" id="{C88A69EC-B6C2-4259-95D3-DC5699703D76}"/>
              </a:ext>
            </a:extLst>
          </p:cNvPr>
          <p:cNvSpPr txBox="1">
            <a:spLocks/>
          </p:cNvSpPr>
          <p:nvPr/>
        </p:nvSpPr>
        <p:spPr>
          <a:xfrm>
            <a:off x="7802962" y="1533975"/>
            <a:ext cx="3182940" cy="147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3600"/>
            </a:pPr>
            <a:r>
              <a:rPr lang="en-US" sz="3600" dirty="0" err="1">
                <a:solidFill>
                  <a:srgbClr val="FFFFFF"/>
                </a:solidFill>
              </a:rPr>
              <a:t>Probémoslo</a:t>
            </a:r>
            <a:r>
              <a:rPr lang="en-US" sz="3600" dirty="0">
                <a:solidFill>
                  <a:srgbClr val="FFFFFF"/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35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4802188" h="6858000" extrusionOk="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rgbClr val="1F3864">
              <a:alpha val="2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5"/>
          <p:cNvSpPr/>
          <p:nvPr/>
        </p:nvSpPr>
        <p:spPr>
          <a:xfrm>
            <a:off x="0" y="0"/>
            <a:ext cx="7713579" cy="6858000"/>
          </a:xfrm>
          <a:custGeom>
            <a:avLst/>
            <a:gdLst/>
            <a:ahLst/>
            <a:cxnLst/>
            <a:rect l="l" t="t" r="r" b="b"/>
            <a:pathLst>
              <a:path w="7713579" h="6858000" extrusionOk="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9" name="Google Shape;329;p35" descr="Logo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5050" y="706807"/>
            <a:ext cx="6015897" cy="5444386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>
            <a:off x="8016641" y="2286000"/>
            <a:ext cx="3410309" cy="3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MX" sz="2000" dirty="0">
                <a:solidFill>
                  <a:schemeClr val="dk1"/>
                </a:solidFill>
              </a:rPr>
              <a:t>Luego 5 tazas de agua.</a:t>
            </a:r>
            <a:endParaRPr dirty="0"/>
          </a:p>
        </p:txBody>
      </p:sp>
      <p:sp>
        <p:nvSpPr>
          <p:cNvPr id="11" name="Google Shape;305;p33">
            <a:extLst>
              <a:ext uri="{FF2B5EF4-FFF2-40B4-BE49-F238E27FC236}">
                <a16:creationId xmlns:a16="http://schemas.microsoft.com/office/drawing/2014/main" id="{951E378F-0EE1-4BEB-B02A-7F3070D2A08A}"/>
              </a:ext>
            </a:extLst>
          </p:cNvPr>
          <p:cNvSpPr txBox="1">
            <a:spLocks/>
          </p:cNvSpPr>
          <p:nvPr/>
        </p:nvSpPr>
        <p:spPr>
          <a:xfrm>
            <a:off x="8361319" y="814041"/>
            <a:ext cx="3182940" cy="147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FFFFFF"/>
              </a:buClr>
              <a:buSzPts val="3600"/>
            </a:pPr>
            <a:r>
              <a:rPr lang="en-US" sz="3600" dirty="0" err="1">
                <a:solidFill>
                  <a:schemeClr val="tx1"/>
                </a:solidFill>
              </a:rPr>
              <a:t>Probémoslo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36"/>
          <p:cNvSpPr/>
          <p:nvPr/>
        </p:nvSpPr>
        <p:spPr>
          <a:xfrm>
            <a:off x="10989586" y="1070835"/>
            <a:ext cx="687754" cy="5710965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6"/>
          <p:cNvSpPr/>
          <p:nvPr/>
        </p:nvSpPr>
        <p:spPr>
          <a:xfrm>
            <a:off x="10988949" y="803186"/>
            <a:ext cx="409371" cy="5521414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6"/>
          <p:cNvSpPr/>
          <p:nvPr/>
        </p:nvSpPr>
        <p:spPr>
          <a:xfrm>
            <a:off x="7513372" y="804101"/>
            <a:ext cx="388023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6"/>
          <p:cNvSpPr txBox="1">
            <a:spLocks noGrp="1"/>
          </p:cNvSpPr>
          <p:nvPr>
            <p:ph type="title"/>
          </p:nvPr>
        </p:nvSpPr>
        <p:spPr>
          <a:xfrm>
            <a:off x="7835104" y="1213968"/>
            <a:ext cx="3220127" cy="1715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r>
              <a:rPr lang="es-MX" sz="3600" dirty="0">
                <a:solidFill>
                  <a:srgbClr val="FFFFFF"/>
                </a:solidFill>
              </a:rPr>
              <a:t>Hay una proporción de 2: 5</a:t>
            </a:r>
            <a:endParaRPr dirty="0"/>
          </a:p>
        </p:txBody>
      </p:sp>
      <p:sp>
        <p:nvSpPr>
          <p:cNvPr id="340" name="Google Shape;340;p36"/>
          <p:cNvSpPr txBox="1">
            <a:spLocks noGrp="1"/>
          </p:cNvSpPr>
          <p:nvPr>
            <p:ph type="body" idx="1"/>
          </p:nvPr>
        </p:nvSpPr>
        <p:spPr>
          <a:xfrm>
            <a:off x="7835105" y="3072208"/>
            <a:ext cx="3264916" cy="2660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MX" sz="2000" dirty="0">
                <a:solidFill>
                  <a:srgbClr val="FFFFFF"/>
                </a:solidFill>
              </a:rPr>
              <a:t>2 tazas de sustituto de leche para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s-MX" sz="2000" dirty="0">
                <a:solidFill>
                  <a:srgbClr val="FFFFFF"/>
                </a:solidFill>
              </a:rPr>
              <a:t>5 tazas de agua</a:t>
            </a:r>
            <a:endParaRPr dirty="0"/>
          </a:p>
        </p:txBody>
      </p:sp>
      <p:sp>
        <p:nvSpPr>
          <p:cNvPr id="341" name="Google Shape;341;p36"/>
          <p:cNvSpPr/>
          <p:nvPr/>
        </p:nvSpPr>
        <p:spPr>
          <a:xfrm>
            <a:off x="11671258" y="1530154"/>
            <a:ext cx="520741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Google Shape;342;p36" descr="Logo, icon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36769" y="1070835"/>
            <a:ext cx="5108852" cy="462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7"/>
          <p:cNvSpPr/>
          <p:nvPr/>
        </p:nvSpPr>
        <p:spPr>
          <a:xfrm>
            <a:off x="-1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37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p3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2151" y="1221656"/>
            <a:ext cx="1894428" cy="171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8619" y="1221656"/>
            <a:ext cx="1894428" cy="171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6074" y="3587960"/>
            <a:ext cx="2623966" cy="237469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7"/>
          <p:cNvSpPr/>
          <p:nvPr/>
        </p:nvSpPr>
        <p:spPr>
          <a:xfrm>
            <a:off x="6094411" y="891540"/>
            <a:ext cx="6097589" cy="507111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6400" dist="317500" dir="5400000" sx="89000" sy="89000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7"/>
          <p:cNvSpPr txBox="1">
            <a:spLocks noGrp="1"/>
          </p:cNvSpPr>
          <p:nvPr>
            <p:ph type="title"/>
          </p:nvPr>
        </p:nvSpPr>
        <p:spPr>
          <a:xfrm>
            <a:off x="6409943" y="1366521"/>
            <a:ext cx="5160997" cy="3599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</a:pPr>
            <a:r>
              <a:rPr lang="es-MX" sz="6100" dirty="0"/>
              <a:t>Si tengo 6 tazas de sustituto de leche, necesitaré 15 tazas de agua</a:t>
            </a:r>
            <a:endParaRPr dirty="0"/>
          </a:p>
        </p:txBody>
      </p:sp>
      <p:sp>
        <p:nvSpPr>
          <p:cNvPr id="354" name="Google Shape;354;p37"/>
          <p:cNvSpPr txBox="1">
            <a:spLocks noGrp="1"/>
          </p:cNvSpPr>
          <p:nvPr>
            <p:ph type="body" idx="1"/>
          </p:nvPr>
        </p:nvSpPr>
        <p:spPr>
          <a:xfrm>
            <a:off x="6409944" y="4965614"/>
            <a:ext cx="5160998" cy="834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MX" sz="2400" dirty="0"/>
              <a:t>Puedes contarlo y verlo por ti mismo.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/>
          <p:nvPr/>
        </p:nvSpPr>
        <p:spPr>
          <a:xfrm>
            <a:off x="-1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8"/>
          <p:cNvSpPr/>
          <p:nvPr/>
        </p:nvSpPr>
        <p:spPr>
          <a:xfrm>
            <a:off x="153" y="0"/>
            <a:ext cx="12191696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8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8"/>
          <p:cNvSpPr/>
          <p:nvPr/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8"/>
          <p:cNvSpPr txBox="1"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dirty="0"/>
              <a:t>Escribamos y resolvemos otra ecuación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1F04F0B-36C8-447A-A54C-E832552D38BE}"/>
              </a:ext>
            </a:extLst>
          </p:cNvPr>
          <p:cNvSpPr txBox="1"/>
          <p:nvPr/>
        </p:nvSpPr>
        <p:spPr>
          <a:xfrm>
            <a:off x="1790700" y="2238231"/>
            <a:ext cx="902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Los corderos recién nacidos beben el 20% de su peso corporal al día. Esa es una proporción de 1: 5.</a:t>
            </a:r>
            <a:endParaRPr 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4BF198-1E73-4D92-9AD1-611E60724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128" r="85649" b="39139"/>
          <a:stretch/>
        </p:blipFill>
        <p:spPr>
          <a:xfrm>
            <a:off x="4325815" y="3069228"/>
            <a:ext cx="3179885" cy="26215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9"/>
          <p:cNvSpPr/>
          <p:nvPr/>
        </p:nvSpPr>
        <p:spPr>
          <a:xfrm>
            <a:off x="-1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9"/>
          <p:cNvSpPr/>
          <p:nvPr/>
        </p:nvSpPr>
        <p:spPr>
          <a:xfrm>
            <a:off x="153" y="0"/>
            <a:ext cx="12191696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9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9"/>
          <p:cNvSpPr/>
          <p:nvPr/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9"/>
          <p:cNvSpPr txBox="1"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dirty="0"/>
              <a:t>Escribamos y resolvamos otra ecuación</a:t>
            </a:r>
            <a:endParaRPr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ABD768-FB88-4B06-9784-EE286177AD46}"/>
              </a:ext>
            </a:extLst>
          </p:cNvPr>
          <p:cNvSpPr txBox="1"/>
          <p:nvPr/>
        </p:nvSpPr>
        <p:spPr>
          <a:xfrm>
            <a:off x="1523830" y="2085743"/>
            <a:ext cx="9029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Los corderos recién nacidos beben el 20% de su peso corporal al día. Esa es una proporción de 1: 5. Si su Cordero pesa 10 libras, ¿cuántas libras de sustituto de leche debe recibir su Cordero? </a:t>
            </a:r>
            <a:endParaRPr lang="es-C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512901-772E-4E16-8213-2ADF5A033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42" r="74107" b="23744"/>
          <a:stretch/>
        </p:blipFill>
        <p:spPr>
          <a:xfrm>
            <a:off x="3776057" y="3701590"/>
            <a:ext cx="4781203" cy="183635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0"/>
          <p:cNvSpPr/>
          <p:nvPr/>
        </p:nvSpPr>
        <p:spPr>
          <a:xfrm>
            <a:off x="-1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0"/>
          <p:cNvSpPr/>
          <p:nvPr/>
        </p:nvSpPr>
        <p:spPr>
          <a:xfrm>
            <a:off x="153" y="0"/>
            <a:ext cx="12191696" cy="6858000"/>
          </a:xfrm>
          <a:prstGeom prst="rect">
            <a:avLst/>
          </a:prstGeom>
          <a:gradFill>
            <a:gsLst>
              <a:gs pos="0">
                <a:srgbClr val="F5F7FC"/>
              </a:gs>
              <a:gs pos="74000">
                <a:srgbClr val="A9BEE4"/>
              </a:gs>
              <a:gs pos="83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0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40"/>
          <p:cNvSpPr/>
          <p:nvPr/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40"/>
          <p:cNvSpPr txBox="1"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err="1"/>
              <a:t>Cómo</a:t>
            </a:r>
            <a:r>
              <a:rPr lang="en-US" dirty="0"/>
              <a:t> lo </a:t>
            </a:r>
            <a:r>
              <a:rPr lang="en-US" dirty="0" err="1"/>
              <a:t>resolví</a:t>
            </a:r>
            <a:r>
              <a:rPr lang="en-US" dirty="0"/>
              <a:t>...</a:t>
            </a:r>
            <a:endParaRPr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8861FA4-52EA-4485-9DAB-4A3C19B29BC8}"/>
              </a:ext>
            </a:extLst>
          </p:cNvPr>
          <p:cNvSpPr txBox="1"/>
          <p:nvPr/>
        </p:nvSpPr>
        <p:spPr>
          <a:xfrm>
            <a:off x="1523830" y="2085743"/>
            <a:ext cx="9029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Es una proporción de 1:5. Dado que 10 = 2 x 5, el número de libras que el cordero necesita beber es 2 x 1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CD0E76-A087-42AD-98E9-4AD69E96AE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419" r="70686" b="30445"/>
          <a:stretch/>
        </p:blipFill>
        <p:spPr>
          <a:xfrm>
            <a:off x="4240877" y="3693652"/>
            <a:ext cx="4257762" cy="14879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1"/>
          <p:cNvSpPr/>
          <p:nvPr/>
        </p:nvSpPr>
        <p:spPr>
          <a:xfrm>
            <a:off x="-1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41"/>
          <p:cNvSpPr txBox="1">
            <a:spLocks noGrp="1"/>
          </p:cNvSpPr>
          <p:nvPr>
            <p:ph type="title"/>
          </p:nvPr>
        </p:nvSpPr>
        <p:spPr>
          <a:xfrm>
            <a:off x="7989259" y="891540"/>
            <a:ext cx="3507415" cy="135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MX" sz="2800" dirty="0"/>
              <a:t>Tanto el peso del cordero como la leche se miden en onzas.</a:t>
            </a:r>
            <a:endParaRPr dirty="0"/>
          </a:p>
        </p:txBody>
      </p:sp>
      <p:sp>
        <p:nvSpPr>
          <p:cNvPr id="391" name="Google Shape;391;p41"/>
          <p:cNvSpPr/>
          <p:nvPr/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2" name="Google Shape;392;p41" descr="Shee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2656" y="891540"/>
            <a:ext cx="5071110" cy="5071110"/>
          </a:xfrm>
          <a:prstGeom prst="rect">
            <a:avLst/>
          </a:prstGeom>
          <a:noFill/>
          <a:ln>
            <a:noFill/>
          </a:ln>
          <a:effectLst>
            <a:outerShdw blurRad="406400" dist="317500" dir="5400000" sx="89000" sy="89000" rotWithShape="0">
              <a:srgbClr val="000000">
                <a:alpha val="14901"/>
              </a:srgbClr>
            </a:outerShdw>
          </a:effectLst>
        </p:spPr>
      </p:pic>
      <p:sp>
        <p:nvSpPr>
          <p:cNvPr id="393" name="Google Shape;393;p41"/>
          <p:cNvSpPr txBox="1">
            <a:spLocks noGrp="1"/>
          </p:cNvSpPr>
          <p:nvPr>
            <p:ph type="body" idx="1"/>
          </p:nvPr>
        </p:nvSpPr>
        <p:spPr>
          <a:xfrm>
            <a:off x="7989259" y="2408844"/>
            <a:ext cx="3507415" cy="363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2000" dirty="0"/>
              <a:t>El cordero nuevo, María, pesa 130 onzas. ¿Cuántas onzas debería beber al día?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2"/>
          <p:cNvSpPr/>
          <p:nvPr/>
        </p:nvSpPr>
        <p:spPr>
          <a:xfrm>
            <a:off x="-1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2"/>
          <p:cNvSpPr txBox="1">
            <a:spLocks noGrp="1"/>
          </p:cNvSpPr>
          <p:nvPr>
            <p:ph type="title"/>
          </p:nvPr>
        </p:nvSpPr>
        <p:spPr>
          <a:xfrm>
            <a:off x="6546176" y="891540"/>
            <a:ext cx="4918544" cy="134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s-MX" sz="3100" dirty="0"/>
              <a:t>Tanto el peso del cordero como la leche se miden en onzas.</a:t>
            </a:r>
            <a:endParaRPr dirty="0"/>
          </a:p>
        </p:txBody>
      </p:sp>
      <p:pic>
        <p:nvPicPr>
          <p:cNvPr id="400" name="Google Shape;400;p42" descr="Mother sheep and lambs on grass"/>
          <p:cNvPicPr preferRelativeResize="0"/>
          <p:nvPr/>
        </p:nvPicPr>
        <p:blipFill rotWithShape="1">
          <a:blip r:embed="rId3">
            <a:alphaModFix/>
          </a:blip>
          <a:srcRect l="11891" r="17408"/>
          <a:stretch/>
        </p:blipFill>
        <p:spPr>
          <a:xfrm>
            <a:off x="20" y="891540"/>
            <a:ext cx="5371152" cy="5071110"/>
          </a:xfrm>
          <a:prstGeom prst="rect">
            <a:avLst/>
          </a:prstGeom>
          <a:noFill/>
          <a:ln>
            <a:noFill/>
          </a:ln>
          <a:effectLst>
            <a:outerShdw blurRad="406400" dist="317500" dir="5400000" sx="89000" sy="89000" rotWithShape="0">
              <a:srgbClr val="000000">
                <a:alpha val="14901"/>
              </a:srgbClr>
            </a:outerShdw>
          </a:effectLst>
        </p:spPr>
      </p:pic>
      <p:sp>
        <p:nvSpPr>
          <p:cNvPr id="401" name="Google Shape;401;p42"/>
          <p:cNvSpPr/>
          <p:nvPr/>
        </p:nvSpPr>
        <p:spPr>
          <a:xfrm>
            <a:off x="5371172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2"/>
          <p:cNvSpPr txBox="1">
            <a:spLocks noGrp="1"/>
          </p:cNvSpPr>
          <p:nvPr>
            <p:ph type="body" idx="1"/>
          </p:nvPr>
        </p:nvSpPr>
        <p:spPr>
          <a:xfrm>
            <a:off x="6532460" y="2399100"/>
            <a:ext cx="4932260" cy="364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2000" dirty="0"/>
              <a:t>El cordero nuevo, María, pesa 130 onzas. ¿Cuántas onzas debería beber al día?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s-MX"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2000" dirty="0"/>
              <a:t>Debería beber 1/5 de su peso.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2000" dirty="0"/>
              <a:t>Para saber cuánto debe beber, divida 130 entre 5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s-MX"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MX" sz="2000" dirty="0"/>
              <a:t>Debería beber 26 onzas por día.</a:t>
            </a:r>
            <a:endParaRPr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Terri ha </a:t>
            </a:r>
            <a:r>
              <a:rPr lang="en-US" dirty="0" err="1"/>
              <a:t>cosechado</a:t>
            </a:r>
            <a:r>
              <a:rPr lang="en-US" dirty="0"/>
              <a:t> 16.000 libras de </a:t>
            </a:r>
            <a:r>
              <a:rPr lang="en-US" dirty="0" err="1"/>
              <a:t>moras</a:t>
            </a:r>
            <a:endParaRPr dirty="0"/>
          </a:p>
        </p:txBody>
      </p:sp>
      <p:pic>
        <p:nvPicPr>
          <p:cNvPr id="409" name="Google Shape;409;p4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75165" y="1825625"/>
            <a:ext cx="2175669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FD5ADAA-8745-411C-B6FF-BCA6F61D5BDE}"/>
              </a:ext>
            </a:extLst>
          </p:cNvPr>
          <p:cNvSpPr txBox="1"/>
          <p:nvPr/>
        </p:nvSpPr>
        <p:spPr>
          <a:xfrm>
            <a:off x="1082040" y="1455420"/>
            <a:ext cx="5989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Calibri" panose="020F0502020204030204" pitchFamily="34" charset="0"/>
                <a:cs typeface="Calibri" panose="020F0502020204030204" pitchFamily="34" charset="0"/>
              </a:rPr>
              <a:t>Como tiene una proporción de 5:4 de frambuesas a moras, tiene una buena estimación de cuántas frambuesas obtendrá: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554836-78FC-4F15-B080-11F7E4A74C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82" t="44450" r="26733" b="27908"/>
          <a:stretch/>
        </p:blipFill>
        <p:spPr>
          <a:xfrm>
            <a:off x="1934817" y="4046220"/>
            <a:ext cx="4008783" cy="1844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 descr="A picture containing outdoor, grass, green, vege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4143" r="-1" b="20836"/>
          <a:stretch/>
        </p:blipFill>
        <p:spPr>
          <a:xfrm>
            <a:off x="20" y="10"/>
            <a:ext cx="1218893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0" y="4023809"/>
            <a:ext cx="11016943" cy="2262375"/>
          </a:xfrm>
          <a:custGeom>
            <a:avLst/>
            <a:gdLst/>
            <a:ahLst/>
            <a:cxnLst/>
            <a:rect l="l" t="t" r="r" b="b"/>
            <a:pathLst>
              <a:path w="11016943" h="2262375" extrusionOk="0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rgbClr val="262626">
              <a:alpha val="8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618062" y="4185749"/>
            <a:ext cx="9265771" cy="62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dirty="0" err="1"/>
              <a:t>Digamos</a:t>
            </a:r>
            <a:r>
              <a:rPr lang="en-US" sz="3600" dirty="0"/>
              <a:t> que </a:t>
            </a:r>
            <a:r>
              <a:rPr lang="en-US" sz="3600" dirty="0" err="1"/>
              <a:t>plantó</a:t>
            </a:r>
            <a:r>
              <a:rPr lang="en-US" sz="3600" dirty="0"/>
              <a:t> </a:t>
            </a:r>
            <a:r>
              <a:rPr lang="en-US" sz="3600" dirty="0" err="1"/>
              <a:t>arbustos</a:t>
            </a:r>
            <a:r>
              <a:rPr lang="en-US" sz="3600" dirty="0"/>
              <a:t> para cultivar bayas</a:t>
            </a:r>
            <a:endParaRPr dirty="0"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618063" y="4856921"/>
            <a:ext cx="9565028" cy="1249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MX" sz="3200" dirty="0"/>
              <a:t>Plantó 5 hileras de frambuesas y 4 hileras de zarzamoras.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s-MX" sz="3200" dirty="0"/>
              <a:t> Tienes una proporción de 5: 4</a:t>
            </a:r>
            <a:endParaRPr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s-MX" dirty="0" err="1"/>
              <a:t>Terri</a:t>
            </a:r>
            <a:r>
              <a:rPr lang="es-MX" dirty="0"/>
              <a:t> ha cosechado 16.000 moras</a:t>
            </a:r>
            <a:endParaRPr dirty="0"/>
          </a:p>
        </p:txBody>
      </p:sp>
      <p:pic>
        <p:nvPicPr>
          <p:cNvPr id="416" name="Google Shape;416;p4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675165" y="1825625"/>
            <a:ext cx="2175669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FD9AAA7-CAA9-45C2-9787-E2DA8769C005}"/>
              </a:ext>
            </a:extLst>
          </p:cNvPr>
          <p:cNvSpPr txBox="1"/>
          <p:nvPr/>
        </p:nvSpPr>
        <p:spPr>
          <a:xfrm>
            <a:off x="1082040" y="1455420"/>
            <a:ext cx="59893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Calibri" panose="020F0502020204030204" pitchFamily="34" charset="0"/>
                <a:cs typeface="Calibri" panose="020F0502020204030204" pitchFamily="34" charset="0"/>
              </a:rPr>
              <a:t>Como tiene una proporción de 5:4 de frambuesas y moras, tiene una buena estimación de cuántas frambuesas obtendrá. Lo pone en esta ecuación: </a:t>
            </a:r>
            <a:br>
              <a:rPr lang="es-MX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MX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MX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br>
              <a:rPr lang="es-MX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MX" sz="3200" dirty="0">
                <a:latin typeface="Calibri" panose="020F0502020204030204" pitchFamily="34" charset="0"/>
                <a:cs typeface="Calibri" panose="020F0502020204030204" pitchFamily="34" charset="0"/>
              </a:rPr>
              <a:t>¿Cuántas libras de frambuesas tendrá?</a:t>
            </a:r>
          </a:p>
          <a:p>
            <a:br>
              <a:rPr lang="es-MX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MX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4929D74-EEF4-423E-8989-48571929B5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89" t="48107" r="23781" b="24423"/>
          <a:stretch/>
        </p:blipFill>
        <p:spPr>
          <a:xfrm>
            <a:off x="2422964" y="3964275"/>
            <a:ext cx="2774462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p18" descr="Close up of frui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125" y="1844675"/>
            <a:ext cx="3806825" cy="240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 descr="Close up of frui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6863" y="1844675"/>
            <a:ext cx="3808413" cy="240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 descr="A close up of a flower&#10;&#10;Description automatically generated with medium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48775" y="1844675"/>
            <a:ext cx="1430338" cy="2405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 descr="A picture containing fruit, gr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8125" y="4313238"/>
            <a:ext cx="2243138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 descr="A picture containing fruit, gr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1537" y="4279763"/>
            <a:ext cx="2246313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 descr="A picture containing fruit, gr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10995" y="4309788"/>
            <a:ext cx="2246313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 descr="A picture containing fruit, grap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89071" y="4249738"/>
            <a:ext cx="2246313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MX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tomara una baya de cada arbusto, se vería así, una proporción de 5: 4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9" descr="Close up of frui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125" y="1890885"/>
            <a:ext cx="2069961" cy="130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9" descr="A picture containing fruit, gr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8125" y="4313239"/>
            <a:ext cx="1048460" cy="92602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s-MX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tomara dos bayas de cada arbusto, se vería así, una proporción de 10: 8</a:t>
            </a:r>
            <a:endParaRPr dirty="0"/>
          </a:p>
        </p:txBody>
      </p:sp>
      <p:pic>
        <p:nvPicPr>
          <p:cNvPr id="141" name="Google Shape;141;p19" descr="Close up of frui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8087" y="1875493"/>
            <a:ext cx="2069961" cy="130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 descr="Close up of frui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8048" y="1875492"/>
            <a:ext cx="2069961" cy="130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 descr="Close up of frui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8009" y="1890885"/>
            <a:ext cx="2069961" cy="130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 descr="Close up of frui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5209" y="1875491"/>
            <a:ext cx="2069961" cy="1307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9" descr="A picture containing fruit, gr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8492" y="4313238"/>
            <a:ext cx="1048460" cy="92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9" descr="A picture containing fruit, gr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8087" y="4214385"/>
            <a:ext cx="1160382" cy="10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 descr="A picture containing fruit, gr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8454" y="4214385"/>
            <a:ext cx="1048460" cy="92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 descr="A picture containing fruit, gr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8936" y="4214385"/>
            <a:ext cx="1160382" cy="10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 descr="A picture containing fruit, gr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9303" y="4214385"/>
            <a:ext cx="1048460" cy="926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 descr="A picture containing fruit, gr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59156" y="4214385"/>
            <a:ext cx="1160382" cy="102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 descr="A picture containing fruit, grap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49523" y="4214385"/>
            <a:ext cx="1048460" cy="926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0" y="1124561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0" y="1564296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0" y="0"/>
            <a:ext cx="2782347" cy="2943932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0" y="0"/>
            <a:ext cx="2782347" cy="2943932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/>
          <p:nvPr/>
        </p:nvSpPr>
        <p:spPr>
          <a:xfrm>
            <a:off x="9765207" y="4529611"/>
            <a:ext cx="2426793" cy="232838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0"/>
          <p:cNvSpPr/>
          <p:nvPr/>
        </p:nvSpPr>
        <p:spPr>
          <a:xfrm>
            <a:off x="9765207" y="4529611"/>
            <a:ext cx="2426793" cy="232838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0"/>
          <p:cNvSpPr/>
          <p:nvPr/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29803"/>
            </a:schemeClr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0"/>
          <p:cNvSpPr/>
          <p:nvPr/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dk1"/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2381534" y="1344304"/>
            <a:ext cx="7451678" cy="284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s-MX" sz="5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no lo sabías, ahora lo sabes</a:t>
            </a:r>
            <a:endParaRPr dirty="0"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1"/>
          </p:nvPr>
        </p:nvSpPr>
        <p:spPr>
          <a:xfrm>
            <a:off x="2886765" y="4414123"/>
            <a:ext cx="6418471" cy="143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Una ecuación que establece que dos razones son iguales se llama proporción.</a:t>
            </a:r>
            <a:endParaRPr dirty="0"/>
          </a:p>
        </p:txBody>
      </p:sp>
      <p:sp>
        <p:nvSpPr>
          <p:cNvPr id="168" name="Google Shape;168;p20"/>
          <p:cNvSpPr/>
          <p:nvPr/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29803"/>
            </a:schemeClr>
          </a:solidFill>
          <a:ln w="285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21"/>
          <p:cNvGrpSpPr/>
          <p:nvPr/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77" name="Google Shape;177;p21"/>
            <p:cNvSpPr/>
            <p:nvPr/>
          </p:nvSpPr>
          <p:spPr>
            <a:xfrm>
              <a:off x="668003" y="1935883"/>
              <a:ext cx="675351" cy="595380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1245893" y="1684057"/>
              <a:ext cx="550492" cy="485306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767290" y="1166932"/>
            <a:ext cx="3582073" cy="4279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en-US" sz="4800" dirty="0" err="1">
                <a:solidFill>
                  <a:schemeClr val="lt1"/>
                </a:solidFill>
              </a:rPr>
              <a:t>Proporción</a:t>
            </a:r>
            <a:endParaRPr dirty="0"/>
          </a:p>
        </p:txBody>
      </p:sp>
      <p:sp>
        <p:nvSpPr>
          <p:cNvPr id="180" name="Google Shape;180;p21"/>
          <p:cNvSpPr txBox="1">
            <a:spLocks noGrp="1"/>
          </p:cNvSpPr>
          <p:nvPr>
            <p:ph type="body" idx="1"/>
          </p:nvPr>
        </p:nvSpPr>
        <p:spPr>
          <a:xfrm>
            <a:off x="5573864" y="1166933"/>
            <a:ext cx="5716988" cy="427970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dirty="0"/>
              <a:t> 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2" descr="A picture containing outdoor, plant, tree, vegetable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r="2" b="2547"/>
          <a:stretch/>
        </p:blipFill>
        <p:spPr>
          <a:xfrm>
            <a:off x="-7366" y="10"/>
            <a:ext cx="485559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/>
          <p:nvPr/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2"/>
          <p:cNvSpPr txBox="1"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alibri"/>
              <a:buNone/>
            </a:pPr>
            <a:r>
              <a:rPr lang="es-MX" sz="3700" dirty="0"/>
              <a:t>Probablemente no va a recoger solo 5 o 10 bayas</a:t>
            </a:r>
            <a:endParaRPr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7B5133-5904-4293-BE93-1A74E7F198A5}"/>
              </a:ext>
            </a:extLst>
          </p:cNvPr>
          <p:cNvSpPr txBox="1"/>
          <p:nvPr/>
        </p:nvSpPr>
        <p:spPr>
          <a:xfrm>
            <a:off x="5827048" y="1962657"/>
            <a:ext cx="60998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200" dirty="0">
                <a:latin typeface="Calibri" panose="020F0502020204030204" pitchFamily="34" charset="0"/>
                <a:cs typeface="Calibri" panose="020F0502020204030204" pitchFamily="34" charset="0"/>
              </a:rPr>
              <a:t>por eso es muy útil saber que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108970-1EF7-4F7C-A195-70B6DBA1B1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02" t="26052" r="27607" b="46673"/>
          <a:stretch/>
        </p:blipFill>
        <p:spPr>
          <a:xfrm>
            <a:off x="6676337" y="2914283"/>
            <a:ext cx="3994387" cy="202418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3"/>
          <p:cNvSpPr txBox="1">
            <a:spLocks noGrp="1"/>
          </p:cNvSpPr>
          <p:nvPr>
            <p:ph type="title"/>
          </p:nvPr>
        </p:nvSpPr>
        <p:spPr>
          <a:xfrm>
            <a:off x="2197283" y="121892"/>
            <a:ext cx="6997105" cy="115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s-MX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no lo sabías, ahora lo sabes</a:t>
            </a:r>
            <a:endParaRPr dirty="0"/>
          </a:p>
        </p:txBody>
      </p:sp>
      <p:grpSp>
        <p:nvGrpSpPr>
          <p:cNvPr id="196" name="Google Shape;196;p23"/>
          <p:cNvGrpSpPr/>
          <p:nvPr/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97" name="Google Shape;197;p23"/>
            <p:cNvSpPr/>
            <p:nvPr/>
          </p:nvSpPr>
          <p:spPr>
            <a:xfrm>
              <a:off x="8183879" y="1348782"/>
              <a:ext cx="935037" cy="8243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8983979" y="1000124"/>
              <a:ext cx="762167" cy="671915"/>
            </a:xfrm>
            <a:custGeom>
              <a:avLst/>
              <a:gdLst/>
              <a:ahLst/>
              <a:cxnLst/>
              <a:rect l="l" t="t" r="r" b="b"/>
              <a:pathLst>
                <a:path w="785" h="692" extrusionOk="0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23"/>
          <p:cNvSpPr txBox="1">
            <a:spLocks noGrp="1"/>
          </p:cNvSpPr>
          <p:nvPr>
            <p:ph type="body" idx="1"/>
          </p:nvPr>
        </p:nvSpPr>
        <p:spPr>
          <a:xfrm>
            <a:off x="861302" y="1796045"/>
            <a:ext cx="4684810" cy="3272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dirty="0"/>
              <a:t>Agricultores, carpinteros, ingenieros, panaderos: muchas, muchas carreras usan razones y proporciones.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MX" dirty="0"/>
              <a:t>Lo mismo ocurre con las personas que solo trabajan en su casa o en el jardín.</a:t>
            </a:r>
            <a:endParaRPr dirty="0"/>
          </a:p>
        </p:txBody>
      </p:sp>
      <p:pic>
        <p:nvPicPr>
          <p:cNvPr id="200" name="Google Shape;200;p23" descr="A close-up of a game board&#10;&#10;Description automatically generated with low confidence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51595" y="1622462"/>
            <a:ext cx="5974070" cy="3868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Panorámica</PresentationFormat>
  <Paragraphs>77</Paragraphs>
  <Slides>30</Slides>
  <Notes>30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Calibri</vt:lpstr>
      <vt:lpstr>Office Theme</vt:lpstr>
      <vt:lpstr>Office Theme</vt:lpstr>
      <vt:lpstr>Razón y Proporción</vt:lpstr>
      <vt:lpstr>¿Qué es una razón?</vt:lpstr>
      <vt:lpstr>Digamos que plantó arbustos para cultivar bayas</vt:lpstr>
      <vt:lpstr>Si tomara una baya de cada arbusto, se vería así, una proporción de 5: 4</vt:lpstr>
      <vt:lpstr>Si tomara dos bayas de cada arbusto, se vería así, una proporción de 10: 8</vt:lpstr>
      <vt:lpstr>Si no lo sabías, ahora lo sabes</vt:lpstr>
      <vt:lpstr>Proporción</vt:lpstr>
      <vt:lpstr>Probablemente no va a recoger solo 5 o 10 bayas</vt:lpstr>
      <vt:lpstr>Si no lo sabías, ahora lo sabes</vt:lpstr>
      <vt:lpstr>Escribamos una ecuación</vt:lpstr>
      <vt:lpstr>Escribamos una ecuación</vt:lpstr>
      <vt:lpstr>Pongamos esto en palabras</vt:lpstr>
      <vt:lpstr>Mi primo pequeño escondido detrás de los arbustos me apostó $ 10 que podría resolver este problema más rápido que tú.</vt:lpstr>
      <vt:lpstr>"Resolver una ecuación" significa encontrar el valor que hace que la ecuación sea verdadera.</vt:lpstr>
      <vt:lpstr>Las proporciones son fracciones equivalentes</vt:lpstr>
      <vt:lpstr>Algo que ya sabes</vt:lpstr>
      <vt:lpstr>Resuelve esta ecuación</vt:lpstr>
      <vt:lpstr>Puedo multiplicar 2 x 3 para obtener 6.  Entonces, puedo multiplicar 5 x 3 para obtener 15</vt:lpstr>
      <vt:lpstr>Probémoslo.</vt:lpstr>
      <vt:lpstr>Presentación de PowerPoint</vt:lpstr>
      <vt:lpstr>Presentación de PowerPoint</vt:lpstr>
      <vt:lpstr>Hay una proporción de 2: 5</vt:lpstr>
      <vt:lpstr>Si tengo 6 tazas de sustituto de leche, necesitaré 15 tazas de agua</vt:lpstr>
      <vt:lpstr>Escribamos y resolvemos otra ecuación</vt:lpstr>
      <vt:lpstr>Escribamos y resolvamos otra ecuación</vt:lpstr>
      <vt:lpstr>Cómo lo resolví...</vt:lpstr>
      <vt:lpstr>Tanto el peso del cordero como la leche se miden en onzas.</vt:lpstr>
      <vt:lpstr>Tanto el peso del cordero como la leche se miden en onzas.</vt:lpstr>
      <vt:lpstr>Terri ha cosechado 16.000 libras de moras</vt:lpstr>
      <vt:lpstr>Terri ha cosechado 16.000 moras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Razón y Proporción</dc:title>
  <dc:creator>Daniel Mondaca</dc:creator>
  <cp:lastModifiedBy>Daniel Mondaca</cp:lastModifiedBy>
  <cp:revision>1</cp:revision>
  <dcterms:modified xsi:type="dcterms:W3CDTF">2021-12-10T18:00:54Z</dcterms:modified>
</cp:coreProperties>
</file>