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8235" r="8213" b="45501"/>
          <a:stretch/>
        </p:blipFill>
        <p:spPr>
          <a:xfrm rot="10800000" flipH="1">
            <a:off x="0" y="0"/>
            <a:ext cx="12191999" cy="4473360"/>
          </a:xfrm>
          <a:custGeom>
            <a:avLst/>
            <a:gdLst/>
            <a:ahLst/>
            <a:cxnLst/>
            <a:rect l="l" t="t" r="r" b="b"/>
            <a:pathLst>
              <a:path w="12191999" h="4473360" extrusionOk="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haroni"/>
              <a:buNone/>
            </a:pPr>
            <a:r>
              <a:rPr lang="en-US" sz="5600" dirty="0" err="1">
                <a:solidFill>
                  <a:srgbClr val="FFFFFF"/>
                </a:solidFill>
              </a:rPr>
              <a:t>Clanes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Ojiwbe</a:t>
            </a:r>
            <a:r>
              <a:rPr lang="en-US" sz="5600" dirty="0">
                <a:solidFill>
                  <a:srgbClr val="FFFFFF"/>
                </a:solidFill>
              </a:rPr>
              <a:t> y </a:t>
            </a:r>
            <a:r>
              <a:rPr lang="en-US" sz="5600" dirty="0" err="1">
                <a:solidFill>
                  <a:srgbClr val="FFFFFF"/>
                </a:solidFill>
              </a:rPr>
              <a:t>Migración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6096000" y="357188"/>
            <a:ext cx="5904412" cy="226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clanes organizaban a las personas en los roles y trabajos que realizaban en la tribu </a:t>
            </a:r>
            <a:r>
              <a:rPr lang="es-MX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Ojibwe</a:t>
            </a: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Aquí hay unos ejemplos.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209" name="Google Shape;209;p24"/>
          <p:cNvSpPr>
            <a:spLocks noGrp="1"/>
          </p:cNvSpPr>
          <p:nvPr>
            <p:ph type="sldNum" idx="12"/>
          </p:nvPr>
        </p:nvSpPr>
        <p:spPr>
          <a:xfrm>
            <a:off x="454973" y="6053666"/>
            <a:ext cx="548640" cy="5486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>
                <a:solidFill>
                  <a:srgbClr val="FFFFFF"/>
                </a:solidFill>
              </a:rPr>
              <a:t>10</a:t>
            </a:fld>
            <a:endParaRPr sz="1500">
              <a:solidFill>
                <a:srgbClr val="FFFFFF"/>
              </a:solidFill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560321" y="4232366"/>
            <a:ext cx="5610120" cy="2625634"/>
          </a:xfrm>
          <a:custGeom>
            <a:avLst/>
            <a:gdLst/>
            <a:ahLst/>
            <a:cxnLst/>
            <a:rect l="l" t="t" r="r" b="b"/>
            <a:pathLst>
              <a:path w="6488456" h="3036711" extrusionOk="0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-1" y="0"/>
            <a:ext cx="5904411" cy="4406393"/>
          </a:xfrm>
          <a:custGeom>
            <a:avLst/>
            <a:gdLst/>
            <a:ahLst/>
            <a:cxnLst/>
            <a:rect l="l" t="t" r="r" b="b"/>
            <a:pathLst>
              <a:path w="6855833" h="5116428" extrusionOk="0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4" descr="A picture containing text, sky, outdoor, t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334" r="4330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 extrusionOk="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 t="1493" r="-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 extrusionOk="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8241420" y="2802350"/>
            <a:ext cx="3822860" cy="3799951"/>
            <a:chOff x="0" y="134300"/>
            <a:chExt cx="4345220" cy="3799951"/>
          </a:xfrm>
        </p:grpSpPr>
        <p:sp>
          <p:nvSpPr>
            <p:cNvPr id="215" name="Google Shape;215;p24"/>
            <p:cNvSpPr/>
            <p:nvPr/>
          </p:nvSpPr>
          <p:spPr>
            <a:xfrm>
              <a:off x="0" y="134300"/>
              <a:ext cx="4345220" cy="1824841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89081" y="223381"/>
              <a:ext cx="4167058" cy="1646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MX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gente del </a:t>
              </a:r>
              <a:r>
                <a:rPr lang="es-MX" sz="25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Clan del Oso</a:t>
              </a:r>
              <a:r>
                <a:rPr lang="es-MX" sz="2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s-MX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son guerreros. Viven en las afueras de la aldea para vigilar a los intrusos.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0" y="2109410"/>
              <a:ext cx="4345189" cy="1824841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 txBox="1"/>
            <p:nvPr/>
          </p:nvSpPr>
          <p:spPr>
            <a:xfrm>
              <a:off x="89081" y="2198491"/>
              <a:ext cx="4167027" cy="1646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MX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dice que la gente del </a:t>
              </a:r>
              <a:r>
                <a:rPr lang="es-MX" sz="2500" b="1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Clan Tortuga</a:t>
              </a:r>
              <a:r>
                <a:rPr lang="es-MX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es paciente y sabia. Se convierten en maestros.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/>
              <a:t>¡Hora de </a:t>
            </a:r>
            <a:r>
              <a:rPr lang="en-US" sz="5400" b="1" dirty="0" err="1"/>
              <a:t>jugar</a:t>
            </a:r>
            <a:r>
              <a:rPr lang="en-US" sz="5400" b="1" dirty="0"/>
              <a:t>!</a:t>
            </a:r>
            <a:endParaRPr dirty="0"/>
          </a:p>
        </p:txBody>
      </p:sp>
      <p:sp>
        <p:nvSpPr>
          <p:cNvPr id="225" name="Google Shape;225;p25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dirty="0" err="1"/>
              <a:t>Juega</a:t>
            </a:r>
            <a:r>
              <a:rPr lang="en-US" sz="2200" dirty="0"/>
              <a:t> </a:t>
            </a:r>
            <a:r>
              <a:rPr lang="es-CL" sz="2200" dirty="0"/>
              <a:t>Tribu Matemática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dirty="0" err="1"/>
              <a:t>Selecciona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icono</a:t>
            </a:r>
            <a:r>
              <a:rPr lang="en-US" sz="2200" dirty="0"/>
              <a:t> SOCIEDAD.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MX" sz="2200" dirty="0"/>
              <a:t>¡Haz clic en el ícono de cada clan para obtener más información sobre cada uno de los clanes </a:t>
            </a:r>
            <a:r>
              <a:rPr lang="es-MX" sz="2200" dirty="0" err="1"/>
              <a:t>Ojibwe</a:t>
            </a:r>
            <a:r>
              <a:rPr lang="es-MX" sz="2200" dirty="0"/>
              <a:t> y gana puntos para comprar artículos para tu </a:t>
            </a:r>
            <a:r>
              <a:rPr lang="es-MX" sz="2200" dirty="0" err="1"/>
              <a:t>wigwam</a:t>
            </a:r>
            <a:r>
              <a:rPr lang="es-MX" sz="2200" dirty="0"/>
              <a:t>!</a:t>
            </a:r>
            <a:endParaRPr sz="2200" dirty="0"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516DA-FC00-4EB4-ACAD-E04BE65B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76" y="991281"/>
            <a:ext cx="7320126" cy="4875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5152" y="620392"/>
            <a:ext cx="3766459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</a:pPr>
            <a:r>
              <a:rPr lang="es-MX" sz="6000" dirty="0"/>
              <a:t>¿Por qué estudiar la cultura y la historia de </a:t>
            </a:r>
            <a:r>
              <a:rPr lang="es-MX" sz="6000" dirty="0" err="1"/>
              <a:t>Ojibwe</a:t>
            </a:r>
            <a:r>
              <a:rPr lang="es-MX" sz="6000" dirty="0"/>
              <a:t>?</a:t>
            </a:r>
            <a:endParaRPr dirty="0"/>
          </a:p>
        </p:txBody>
      </p:sp>
      <p:sp>
        <p:nvSpPr>
          <p:cNvPr id="109" name="Google Shape;109;p16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16"/>
          <p:cNvGrpSpPr/>
          <p:nvPr/>
        </p:nvGrpSpPr>
        <p:grpSpPr>
          <a:xfrm>
            <a:off x="5093208" y="1024095"/>
            <a:ext cx="6263640" cy="4697281"/>
            <a:chOff x="0" y="403703"/>
            <a:chExt cx="6263640" cy="4697281"/>
          </a:xfrm>
        </p:grpSpPr>
        <p:sp>
          <p:nvSpPr>
            <p:cNvPr id="111" name="Google Shape;111;p16"/>
            <p:cNvSpPr/>
            <p:nvPr/>
          </p:nvSpPr>
          <p:spPr>
            <a:xfrm>
              <a:off x="0" y="403703"/>
              <a:ext cx="6263640" cy="111384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54372" y="458076"/>
              <a:ext cx="6206219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Aprenderás dónde estaban ubicados los </a:t>
              </a:r>
              <a:r>
                <a:rPr lang="es-MX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Ojibwe</a:t>
              </a: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sus casas, y por qué se mudaron.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0" y="1598184"/>
              <a:ext cx="6263640" cy="1113840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54373" y="1652557"/>
              <a:ext cx="6154894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Aprenderás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las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causas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efectos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la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migración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jibwe.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0" y="2792664"/>
              <a:ext cx="6263640" cy="1113840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54373" y="2847037"/>
              <a:ext cx="6154894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Aprenderás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sobre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los roles dentro de la 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Sociedad Ojibwe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0" y="3987144"/>
              <a:ext cx="6263640" cy="111384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54373" y="4041517"/>
              <a:ext cx="6154894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 sobre el estilo de vida </a:t>
              </a:r>
              <a:r>
                <a:rPr lang="es-MX" sz="2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Ojibwe</a:t>
              </a: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en su nueva patria.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Granite cliffs dropping into ocean"/>
          <p:cNvPicPr preferRelativeResize="0"/>
          <p:nvPr/>
        </p:nvPicPr>
        <p:blipFill rotWithShape="1">
          <a:blip r:embed="rId3">
            <a:alphaModFix/>
          </a:blip>
          <a:srcRect l="18997" r="1899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estaban los </a:t>
            </a:r>
            <a:r>
              <a:rPr lang="es-MX" b="1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Ojibwe</a:t>
            </a:r>
            <a:r>
              <a:rPr lang="es-MX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hace mucho tiempo?</a:t>
            </a:r>
            <a:endParaRPr b="1"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04997" y="2272143"/>
            <a:ext cx="4706803" cy="378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</a:pPr>
            <a:r>
              <a:rPr lang="es-MX" sz="4400" dirty="0">
                <a:solidFill>
                  <a:srgbClr val="000000"/>
                </a:solidFill>
              </a:rPr>
              <a:t>La gente de </a:t>
            </a:r>
            <a:r>
              <a:rPr lang="es-MX" sz="4400" dirty="0" err="1">
                <a:solidFill>
                  <a:srgbClr val="000000"/>
                </a:solidFill>
              </a:rPr>
              <a:t>Ojibwe</a:t>
            </a:r>
            <a:r>
              <a:rPr lang="es-MX" sz="4400" dirty="0">
                <a:solidFill>
                  <a:srgbClr val="000000"/>
                </a:solidFill>
              </a:rPr>
              <a:t> se encontraba cerca de la costa atlántica.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48952" y="4558430"/>
            <a:ext cx="4156319" cy="207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MX" sz="3600" b="1" dirty="0">
                <a:latin typeface="Calibri"/>
                <a:ea typeface="Calibri"/>
                <a:cs typeface="Calibri"/>
                <a:sym typeface="Calibri"/>
              </a:rPr>
              <a:t>Hace 1.500 años, los grupos de </a:t>
            </a:r>
            <a:r>
              <a:rPr lang="es-MX" sz="3600" b="1" dirty="0" err="1">
                <a:latin typeface="Calibri"/>
                <a:ea typeface="Calibri"/>
                <a:cs typeface="Calibri"/>
                <a:sym typeface="Calibri"/>
              </a:rPr>
              <a:t>Ojibwe</a:t>
            </a:r>
            <a:r>
              <a:rPr lang="es-MX" sz="3600" b="1" dirty="0">
                <a:latin typeface="Calibri"/>
                <a:ea typeface="Calibri"/>
                <a:cs typeface="Calibri"/>
                <a:sym typeface="Calibri"/>
              </a:rPr>
              <a:t> comenzaron a migrar hacia el oeste.</a:t>
            </a:r>
            <a:endParaRPr dirty="0"/>
          </a:p>
        </p:txBody>
      </p:sp>
      <p:pic>
        <p:nvPicPr>
          <p:cNvPr id="135" name="Google Shape;135;p18" descr="A black and white photo of a boat on wat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20213" b="1086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 extrusionOk="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rot="5400000">
            <a:off x="3661305" y="5468206"/>
            <a:ext cx="1371600" cy="18288"/>
          </a:xfrm>
          <a:custGeom>
            <a:avLst/>
            <a:gdLst/>
            <a:ahLst/>
            <a:cxnLst/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5655931" y="4778157"/>
            <a:ext cx="6187117" cy="1398385"/>
            <a:chOff x="1001637" y="418"/>
            <a:chExt cx="4894351" cy="1398385"/>
          </a:xfrm>
        </p:grpSpPr>
        <p:sp>
          <p:nvSpPr>
            <p:cNvPr id="139" name="Google Shape;139;p18"/>
            <p:cNvSpPr/>
            <p:nvPr/>
          </p:nvSpPr>
          <p:spPr>
            <a:xfrm>
              <a:off x="1001637" y="418"/>
              <a:ext cx="2330643" cy="1398385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1001637" y="418"/>
              <a:ext cx="2330643" cy="139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Pequeños grupos se trasladaron hacia los Grandes Lagos.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3565345" y="418"/>
              <a:ext cx="2330643" cy="1398385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3565345" y="418"/>
              <a:ext cx="2330643" cy="139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¡La migración ocurrió muy lentamente! No sucedió de la noche a la mañana.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9000">
                <a:alpha val="627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75251" y="386806"/>
            <a:ext cx="10104784" cy="79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b="1" dirty="0">
                <a:latin typeface="Calibri"/>
                <a:ea typeface="Calibri"/>
                <a:cs typeface="Calibri"/>
                <a:sym typeface="Calibri"/>
              </a:rPr>
              <a:t>Tierras actuales de los </a:t>
            </a:r>
            <a:r>
              <a:rPr lang="es-MX" b="1" dirty="0" err="1">
                <a:latin typeface="Calibri"/>
                <a:ea typeface="Calibri"/>
                <a:cs typeface="Calibri"/>
                <a:sym typeface="Calibri"/>
              </a:rPr>
              <a:t>Ojibwe</a:t>
            </a:r>
            <a:endParaRPr sz="6600" dirty="0"/>
          </a:p>
        </p:txBody>
      </p:sp>
      <p:pic>
        <p:nvPicPr>
          <p:cNvPr id="152" name="Google Shape;152;p1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3" b="727"/>
          <a:stretch/>
        </p:blipFill>
        <p:spPr>
          <a:xfrm>
            <a:off x="4798786" y="1270961"/>
            <a:ext cx="6862846" cy="4956313"/>
          </a:xfrm>
          <a:prstGeom prst="rect">
            <a:avLst/>
          </a:prstGeom>
          <a:noFill/>
          <a:ln>
            <a:noFill/>
          </a:ln>
          <a:effectLst>
            <a:outerShdw blurRad="508000" dist="101600" dir="5400000" algn="tl" rotWithShape="0">
              <a:srgbClr val="000000">
                <a:alpha val="9411"/>
              </a:srgbClr>
            </a:outerShdw>
          </a:effectLst>
        </p:spPr>
      </p:pic>
      <p:grpSp>
        <p:nvGrpSpPr>
          <p:cNvPr id="153" name="Google Shape;153;p19"/>
          <p:cNvGrpSpPr/>
          <p:nvPr/>
        </p:nvGrpSpPr>
        <p:grpSpPr>
          <a:xfrm>
            <a:off x="1347819" y="1115993"/>
            <a:ext cx="2765019" cy="5354320"/>
            <a:chOff x="864116" y="88950"/>
            <a:chExt cx="2765019" cy="5354320"/>
          </a:xfrm>
        </p:grpSpPr>
        <p:sp>
          <p:nvSpPr>
            <p:cNvPr id="154" name="Google Shape;154;p19"/>
            <p:cNvSpPr/>
            <p:nvPr/>
          </p:nvSpPr>
          <p:spPr>
            <a:xfrm>
              <a:off x="877652" y="1951197"/>
              <a:ext cx="2709873" cy="162592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957023" y="2030568"/>
              <a:ext cx="2551131" cy="1467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Viven en cuatro estados de EE. UU.: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Minnesota, Dakota del Norte, Wisconsin, Michigan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864116" y="3797998"/>
              <a:ext cx="2765019" cy="1645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944432" y="3878314"/>
              <a:ext cx="2604387" cy="1484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 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provincia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canadiense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Ontario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884779" y="88950"/>
              <a:ext cx="2709873" cy="162592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964150" y="168321"/>
              <a:ext cx="2551131" cy="1467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Ahora viven tanto en Estados Unidos como en Canadá cerca de los Grandes Lagos.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haroni"/>
              <a:buNone/>
            </a:pPr>
            <a:r>
              <a:rPr lang="es-MX" dirty="0">
                <a:solidFill>
                  <a:srgbClr val="FFFFFF"/>
                </a:solidFill>
              </a:rPr>
              <a:t>¿Por qué migraron los </a:t>
            </a:r>
            <a:r>
              <a:rPr lang="es-MX" dirty="0" err="1">
                <a:solidFill>
                  <a:srgbClr val="FFFFFF"/>
                </a:solidFill>
              </a:rPr>
              <a:t>Ojibwe</a:t>
            </a:r>
            <a:r>
              <a:rPr lang="es-MX" dirty="0">
                <a:solidFill>
                  <a:srgbClr val="FFFFFF"/>
                </a:solidFill>
              </a:rPr>
              <a:t>?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6500813" y="242888"/>
            <a:ext cx="5208166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haroni"/>
              <a:buNone/>
            </a:pPr>
            <a:r>
              <a:rPr lang="en-US" b="1" dirty="0">
                <a:solidFill>
                  <a:srgbClr val="000000"/>
                </a:solidFill>
              </a:rPr>
              <a:t>Guerra tribal</a:t>
            </a:r>
            <a:endParaRPr dirty="0"/>
          </a:p>
        </p:txBody>
      </p:sp>
      <p:sp>
        <p:nvSpPr>
          <p:cNvPr id="176" name="Google Shape;176;p21"/>
          <p:cNvSpPr/>
          <p:nvPr/>
        </p:nvSpPr>
        <p:spPr>
          <a:xfrm>
            <a:off x="0" y="738619"/>
            <a:ext cx="5000438" cy="5400962"/>
          </a:xfrm>
          <a:custGeom>
            <a:avLst/>
            <a:gdLst/>
            <a:ahLst/>
            <a:cxnLst/>
            <a:rect l="l" t="t" r="r" b="b"/>
            <a:pathLst>
              <a:path w="5000438" h="5400962" extrusionOk="0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1" descr="A person wearing a garmen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r="1" b="3563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 extrusionOk="0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6090573" y="1571626"/>
            <a:ext cx="5325139" cy="448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s-MX" dirty="0">
                <a:solidFill>
                  <a:srgbClr val="000000"/>
                </a:solidFill>
              </a:rPr>
              <a:t>Imagina que tu comunidad comenzara a pelear con otra comunidad por algo, como: quién puede construir casas junto al mar, el suministro de alimentos en la tienda de comestibles o cualquier cosa que se le ocurra. Imagina que esto pasa mucho.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s-MX" dirty="0">
                <a:solidFill>
                  <a:srgbClr val="000000"/>
                </a:solidFill>
              </a:rPr>
              <a:t>Se perdieron muchas vidas en la guerra. La gente de </a:t>
            </a:r>
            <a:r>
              <a:rPr lang="es-MX" dirty="0" err="1">
                <a:solidFill>
                  <a:srgbClr val="000000"/>
                </a:solidFill>
              </a:rPr>
              <a:t>Ojibwe</a:t>
            </a:r>
            <a:r>
              <a:rPr lang="es-MX" dirty="0">
                <a:solidFill>
                  <a:srgbClr val="000000"/>
                </a:solidFill>
              </a:rPr>
              <a:t> comenzó a alejarse de la costa en grupos.</a:t>
            </a:r>
            <a:endParaRPr dirty="0"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A group of people in a cano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25732" r="76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body" idx="4294967295"/>
          </p:nvPr>
        </p:nvSpPr>
        <p:spPr>
          <a:xfrm>
            <a:off x="804997" y="929148"/>
            <a:ext cx="4706803" cy="529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s-MX" sz="3200" b="1" dirty="0">
                <a:solidFill>
                  <a:srgbClr val="000000"/>
                </a:solidFill>
              </a:rPr>
              <a:t>Los </a:t>
            </a:r>
            <a:r>
              <a:rPr lang="es-MX" sz="3200" b="1" dirty="0" err="1">
                <a:solidFill>
                  <a:srgbClr val="000000"/>
                </a:solidFill>
              </a:rPr>
              <a:t>Ojibwe</a:t>
            </a:r>
            <a:r>
              <a:rPr lang="es-MX" sz="3200" b="1" dirty="0">
                <a:solidFill>
                  <a:srgbClr val="000000"/>
                </a:solidFill>
              </a:rPr>
              <a:t> también creían en una famosa profecía. Hicieron planes para trasladarse </a:t>
            </a:r>
            <a:r>
              <a:rPr lang="es-MX" sz="3200" b="1" i="1" dirty="0">
                <a:solidFill>
                  <a:srgbClr val="000000"/>
                </a:solidFill>
              </a:rPr>
              <a:t>"a la tierra donde los alimentos crecen en el agua"</a:t>
            </a:r>
            <a:r>
              <a:rPr lang="es-MX" sz="3200" b="1" dirty="0">
                <a:solidFill>
                  <a:srgbClr val="000000"/>
                </a:solidFill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 lang="es-MX" sz="3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s-MX" sz="3200" dirty="0">
                <a:solidFill>
                  <a:srgbClr val="000000"/>
                </a:solidFill>
              </a:rPr>
              <a:t>Se dice que el alimento en cuestión es "arroz salvaje".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s-MX" sz="3200" dirty="0">
                <a:solidFill>
                  <a:srgbClr val="000000"/>
                </a:solidFill>
              </a:rPr>
              <a:t>Se sabe que los </a:t>
            </a:r>
            <a:r>
              <a:rPr lang="es-MX" sz="3200" dirty="0" err="1">
                <a:solidFill>
                  <a:srgbClr val="000000"/>
                </a:solidFill>
              </a:rPr>
              <a:t>Ojibwe</a:t>
            </a:r>
            <a:r>
              <a:rPr lang="es-MX" sz="3200" dirty="0">
                <a:solidFill>
                  <a:srgbClr val="000000"/>
                </a:solidFill>
              </a:rPr>
              <a:t> cosechan arroz salvaje del agua usando sus canoas.</a:t>
            </a:r>
            <a:endParaRPr sz="3600"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lang="es-MX" sz="4700" dirty="0">
                <a:latin typeface="Arial"/>
                <a:ea typeface="Arial"/>
                <a:cs typeface="Arial"/>
                <a:sym typeface="Arial"/>
              </a:rPr>
              <a:t>¿Qué comieron los </a:t>
            </a:r>
            <a:r>
              <a:rPr lang="es-MX" sz="4700" dirty="0" err="1">
                <a:latin typeface="Arial"/>
                <a:ea typeface="Arial"/>
                <a:cs typeface="Arial"/>
                <a:sym typeface="Arial"/>
              </a:rPr>
              <a:t>Ojibwe</a:t>
            </a:r>
            <a:r>
              <a:rPr lang="es-MX" sz="4700" dirty="0">
                <a:latin typeface="Arial"/>
                <a:ea typeface="Arial"/>
                <a:cs typeface="Arial"/>
                <a:sym typeface="Arial"/>
              </a:rPr>
              <a:t> en sus nuevas tierras natales?</a:t>
            </a:r>
            <a:endParaRPr sz="4700" dirty="0"/>
          </a:p>
        </p:txBody>
      </p:sp>
      <p:sp>
        <p:nvSpPr>
          <p:cNvPr id="193" name="Google Shape;193;p23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3"/>
          <p:cNvGrpSpPr/>
          <p:nvPr/>
        </p:nvGrpSpPr>
        <p:grpSpPr>
          <a:xfrm>
            <a:off x="5093208" y="688575"/>
            <a:ext cx="6263640" cy="5368321"/>
            <a:chOff x="0" y="68183"/>
            <a:chExt cx="6263640" cy="5368321"/>
          </a:xfrm>
        </p:grpSpPr>
        <p:sp>
          <p:nvSpPr>
            <p:cNvPr id="195" name="Google Shape;195;p23"/>
            <p:cNvSpPr/>
            <p:nvPr/>
          </p:nvSpPr>
          <p:spPr>
            <a:xfrm>
              <a:off x="0" y="6818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62141" y="13032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MX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Cazaban conejos, ciervos y otros animales para alimentarse.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0" y="143330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D07A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 txBox="1"/>
            <p:nvPr/>
          </p:nvSpPr>
          <p:spPr>
            <a:xfrm>
              <a:off x="62141" y="149544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MX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Pescaban en los lagos y ríos.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0" y="279842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62141" y="286056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MX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Recolectaron savia de arce para hacer azúcar y jarabe.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0" y="4163544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62141" y="4225685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Recogieron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arroz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salvaje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Panorámica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Office Theme</vt:lpstr>
      <vt:lpstr>Office Theme</vt:lpstr>
      <vt:lpstr>Clanes Ojiwbe y Migración</vt:lpstr>
      <vt:lpstr>¿Por qué estudiar la cultura y la historia de Ojibwe?</vt:lpstr>
      <vt:lpstr>¿Dónde estaban los Ojibwe hace mucho tiempo?</vt:lpstr>
      <vt:lpstr>Hace 1.500 años, los grupos de Ojibwe comenzaron a migrar hacia el oeste.</vt:lpstr>
      <vt:lpstr>Tierras actuales de los Ojibwe</vt:lpstr>
      <vt:lpstr>¿Por qué migraron los Ojibwe?</vt:lpstr>
      <vt:lpstr>Guerra tribal</vt:lpstr>
      <vt:lpstr>Presentación de PowerPoint</vt:lpstr>
      <vt:lpstr>¿Qué comieron los Ojibwe en sus nuevas tierras natales?</vt:lpstr>
      <vt:lpstr>Los clanes organizaban a las personas en los roles y trabajos que realizaban en la tribu Ojibwe. Aquí hay unos ejemplos.</vt:lpstr>
      <vt:lpstr>¡Hora de jugar!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Clanes Ojiwbe y Migración</dc:title>
  <dc:creator>Daniel Mondaca</dc:creator>
  <cp:lastModifiedBy>Daniel Mondaca</cp:lastModifiedBy>
  <cp:revision>2</cp:revision>
  <dcterms:modified xsi:type="dcterms:W3CDTF">2021-07-02T16:21:48Z</dcterms:modified>
</cp:coreProperties>
</file>