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Montserrat" panose="00000500000000000000" pitchFamily="50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68" y="6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qIYqUmFP7w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qIYqUmFP7w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439ccf8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439ccf8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Just in case this doesn’t play in your browser, here is a direct link to the video on YouTube </a:t>
            </a:r>
            <a:r>
              <a:rPr lang="es-CL" b="0" i="0" u="none" strike="noStrike" dirty="0">
                <a:solidFill>
                  <a:srgbClr val="FFFFFF"/>
                </a:solidFill>
                <a:effectLst/>
                <a:latin typeface="YouTube Noto"/>
                <a:hlinkClick r:id="rId3"/>
              </a:rPr>
              <a:t>https://youtu.be/3qIYqUmFP7w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51559ece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51559ece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Just in case this doesn’t play in your browser, here is a direct link to the video on YouTube </a:t>
            </a:r>
            <a:r>
              <a:rPr lang="en-US" b="0" i="0" u="none" strike="noStrike" dirty="0">
                <a:solidFill>
                  <a:srgbClr val="FFFFFF"/>
                </a:solidFill>
                <a:effectLst/>
                <a:latin typeface="YouTube Noto"/>
                <a:hlinkClick r:id="rId3"/>
              </a:rPr>
              <a:t>https://youtu.be/3qIYqUmFP7w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461d27c17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461d27c17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51559ece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51559ece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461d27c1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461d27c1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461d27c17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d461d27c17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d51559f0b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d51559f0b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d439ccf88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d439ccf88c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3qIYqUmFP7w?feature=oembed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97125"/>
            <a:ext cx="8520600" cy="182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Multiplicación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32075" y="21241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s-CL" sz="5200" dirty="0">
                <a:solidFill>
                  <a:schemeClr val="dk1"/>
                </a:solidFill>
              </a:rPr>
              <a:t>Y</a:t>
            </a:r>
            <a:r>
              <a:rPr lang="en" sz="5200" dirty="0">
                <a:solidFill>
                  <a:schemeClr val="dk1"/>
                </a:solidFill>
              </a:rPr>
              <a:t> carretas Río Rojo </a:t>
            </a:r>
            <a:br>
              <a:rPr lang="en" sz="5200" dirty="0">
                <a:solidFill>
                  <a:schemeClr val="dk1"/>
                </a:solidFill>
              </a:rPr>
            </a:br>
            <a:r>
              <a:rPr lang="en" sz="5200" dirty="0">
                <a:solidFill>
                  <a:schemeClr val="dk1"/>
                </a:solidFill>
              </a:rPr>
              <a:t>(Cultura Nativo Americana Ojibwe)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321475"/>
            <a:ext cx="85206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¿Qué es una carreta Río Rojo?</a:t>
            </a:r>
            <a:endParaRPr sz="3600" b="1"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699" y="1233825"/>
            <a:ext cx="8659159" cy="34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s-MX" sz="2800" dirty="0">
                <a:solidFill>
                  <a:schemeClr val="tx1"/>
                </a:solidFill>
              </a:rPr>
              <a:t>Es un carro con ruedas grandes que está hecho solo de madera y cuero. Las piezas de metal eran caras y no fáciles de reparar. La gente de </a:t>
            </a:r>
            <a:r>
              <a:rPr lang="es-MX" sz="2800" dirty="0" err="1">
                <a:solidFill>
                  <a:schemeClr val="tx1"/>
                </a:solidFill>
              </a:rPr>
              <a:t>Métis</a:t>
            </a:r>
            <a:r>
              <a:rPr lang="es-MX" sz="2800" dirty="0">
                <a:solidFill>
                  <a:schemeClr val="tx1"/>
                </a:solidFill>
              </a:rPr>
              <a:t> usaba Red </a:t>
            </a:r>
            <a:r>
              <a:rPr lang="es-MX" sz="2800" dirty="0" err="1">
                <a:solidFill>
                  <a:schemeClr val="tx1"/>
                </a:solidFill>
              </a:rPr>
              <a:t>River</a:t>
            </a:r>
            <a:r>
              <a:rPr lang="es-MX" sz="2800" dirty="0">
                <a:solidFill>
                  <a:schemeClr val="tx1"/>
                </a:solidFill>
              </a:rPr>
              <a:t> </a:t>
            </a:r>
            <a:r>
              <a:rPr lang="es-MX" sz="2800" dirty="0" err="1">
                <a:solidFill>
                  <a:schemeClr val="tx1"/>
                </a:solidFill>
              </a:rPr>
              <a:t>Carts</a:t>
            </a:r>
            <a:r>
              <a:rPr lang="es-MX" sz="2800" dirty="0">
                <a:solidFill>
                  <a:schemeClr val="tx1"/>
                </a:solidFill>
              </a:rPr>
              <a:t> para viajar y transportar cargas pesadas de mercancías comerciales, como pieles.</a:t>
            </a:r>
            <a:endParaRPr lang="en-US" sz="11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200" dirty="0">
              <a:solidFill>
                <a:srgbClr val="76767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200" dirty="0">
              <a:solidFill>
                <a:srgbClr val="76767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321474"/>
            <a:ext cx="8520600" cy="9446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Si no ha visto el video Carreta Río Rojo, mírelo ahora.</a:t>
            </a:r>
            <a:endParaRPr dirty="0"/>
          </a:p>
        </p:txBody>
      </p:sp>
      <p:pic>
        <p:nvPicPr>
          <p:cNvPr id="2" name="Elementos multimedia en línea 1" title="Carreta Río Rojo">
            <a:hlinkClick r:id="" action="ppaction://media"/>
            <a:extLst>
              <a:ext uri="{FF2B5EF4-FFF2-40B4-BE49-F238E27FC236}">
                <a16:creationId xmlns:a16="http://schemas.microsoft.com/office/drawing/2014/main" id="{2EA15845-B311-463E-BE6F-CD2AA25EE05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803250" y="1266091"/>
            <a:ext cx="5398327" cy="3050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54985" y="20695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Datos interesantes</a:t>
            </a:r>
            <a:endParaRPr b="1" dirty="0"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54985" y="779657"/>
            <a:ext cx="8520600" cy="21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-MX" sz="2000" dirty="0"/>
              <a:t>Las carretas río rojo podían repararse fácilmente, ya que los </a:t>
            </a:r>
            <a:r>
              <a:rPr lang="es-MX" sz="2000" dirty="0" err="1"/>
              <a:t>métis</a:t>
            </a:r>
            <a:r>
              <a:rPr lang="es-MX" sz="2000" dirty="0"/>
              <a:t> tenían madera y pieles disponibles dondequiera que fueran.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-MX" sz="2000" dirty="0"/>
              <a:t>Las carretas río rojo reemplazaron a las canoas. El comercio se hizo más fácil ya que los </a:t>
            </a:r>
            <a:r>
              <a:rPr lang="es-MX" sz="2000" dirty="0" err="1"/>
              <a:t>métis</a:t>
            </a:r>
            <a:r>
              <a:rPr lang="es-MX" sz="2000" dirty="0"/>
              <a:t> podían viajar a nuevas ubicaciones.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-MX" sz="2000" dirty="0"/>
              <a:t>Se utilizaron caballos y bueyes para tirar de las carretas río rojo </a:t>
            </a:r>
            <a:endParaRPr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Problema:</a:t>
            </a:r>
            <a:endParaRPr b="1" dirty="0"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21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sz="2000" dirty="0"/>
              <a:t>A veces, los viajeros atravesaban terrenos accidentados * y tenían que cambiar las ruedas muchas veces. Cada uno de estas cinco carretas necesitó que se reemplazaran las ruedas tres veces en el viaje *. Si lleva cinco carros en el mismo viaje, ¿cuántas ruedas adicionales necesitará?</a:t>
            </a:r>
            <a:endParaRPr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9000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9000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9000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9000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9000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9000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9000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9000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9000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9000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9000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9000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9000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9000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9000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9000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9000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9000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9000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9000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9000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9000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9000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9000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9000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9000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2175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2175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2175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2175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2175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2175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2175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2175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2175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2175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2175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2175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2175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2175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2175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2175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2175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2175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2175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2175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2175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2175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2175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2175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2175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2175" y="-4572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DD2C694-BA0B-43FE-A5BF-C052B3E1AAF2}"/>
              </a:ext>
            </a:extLst>
          </p:cNvPr>
          <p:cNvSpPr txBox="1"/>
          <p:nvPr/>
        </p:nvSpPr>
        <p:spPr>
          <a:xfrm>
            <a:off x="497780" y="427441"/>
            <a:ext cx="4431323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L" dirty="0"/>
              <a:t>Arrastra las ruedas de arriba para mostrar tu trabajo.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969CC001-C327-430B-B541-9B302AED6D77}"/>
              </a:ext>
            </a:extLst>
          </p:cNvPr>
          <p:cNvSpPr txBox="1"/>
          <p:nvPr/>
        </p:nvSpPr>
        <p:spPr>
          <a:xfrm>
            <a:off x="497781" y="854882"/>
            <a:ext cx="396059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L" dirty="0"/>
              <a:t>Representa 5x3 mostrando grupos iguales de 3 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914538FA-C2B0-4066-81D5-09A3B8DDC243}"/>
              </a:ext>
            </a:extLst>
          </p:cNvPr>
          <p:cNvSpPr txBox="1"/>
          <p:nvPr/>
        </p:nvSpPr>
        <p:spPr>
          <a:xfrm>
            <a:off x="4685623" y="854882"/>
            <a:ext cx="396059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L" dirty="0"/>
              <a:t>Representa 5x3 mostrando grupos iguales de 5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/>
        </p:nvSpPr>
        <p:spPr>
          <a:xfrm>
            <a:off x="7060200" y="4044400"/>
            <a:ext cx="808800" cy="6156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#</a:t>
            </a:r>
            <a:endParaRPr sz="2800" b="1" dirty="0"/>
          </a:p>
        </p:txBody>
      </p:sp>
      <p:pic>
        <p:nvPicPr>
          <p:cNvPr id="142" name="Google Shape;14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" y="-548648"/>
            <a:ext cx="1097279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2295" y="-561112"/>
            <a:ext cx="914400" cy="573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50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21883" y="-720551"/>
            <a:ext cx="1097280" cy="755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19605" y="-1026638"/>
            <a:ext cx="804672" cy="100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24600" y="-554711"/>
            <a:ext cx="1097280" cy="56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30613" y="-664525"/>
            <a:ext cx="1097281" cy="643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" y="-548648"/>
            <a:ext cx="1097279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" y="-548648"/>
            <a:ext cx="1097279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" y="-548648"/>
            <a:ext cx="1097279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" y="-548648"/>
            <a:ext cx="1097279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" y="-548648"/>
            <a:ext cx="1097279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" y="-548648"/>
            <a:ext cx="1097279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" y="-548648"/>
            <a:ext cx="1097279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2295" y="-561112"/>
            <a:ext cx="914400" cy="573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2295" y="-561112"/>
            <a:ext cx="914400" cy="573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2295" y="-561112"/>
            <a:ext cx="914400" cy="573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2295" y="-561112"/>
            <a:ext cx="914400" cy="573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2295" y="-561112"/>
            <a:ext cx="914400" cy="573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2295" y="-561125"/>
            <a:ext cx="914400" cy="573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2295" y="-561125"/>
            <a:ext cx="914400" cy="573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2295" y="-561125"/>
            <a:ext cx="914400" cy="573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2295" y="-561125"/>
            <a:ext cx="914400" cy="573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2295" y="-561125"/>
            <a:ext cx="914400" cy="573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2295" y="-561125"/>
            <a:ext cx="914400" cy="573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2295" y="-561125"/>
            <a:ext cx="914400" cy="573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2295" y="-561125"/>
            <a:ext cx="914400" cy="573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2295" y="-561137"/>
            <a:ext cx="914400" cy="573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2295" y="-561137"/>
            <a:ext cx="914400" cy="573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24600" y="-554698"/>
            <a:ext cx="1097280" cy="56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24600" y="-554723"/>
            <a:ext cx="1097280" cy="56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24600" y="-554723"/>
            <a:ext cx="1097280" cy="56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24600" y="-554711"/>
            <a:ext cx="1097280" cy="56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24600" y="-554736"/>
            <a:ext cx="1097280" cy="56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24600" y="-554736"/>
            <a:ext cx="1097280" cy="56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24600" y="-554723"/>
            <a:ext cx="1097280" cy="56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24600" y="-554748"/>
            <a:ext cx="1097280" cy="56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41633" y="-720551"/>
            <a:ext cx="1097280" cy="755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21883" y="-720551"/>
            <a:ext cx="1097280" cy="755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77608" y="-720551"/>
            <a:ext cx="1097280" cy="755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20750" y="-664525"/>
            <a:ext cx="1097281" cy="643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25675" y="-664525"/>
            <a:ext cx="1097281" cy="643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15813" y="-664525"/>
            <a:ext cx="1097281" cy="643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20750" y="-664525"/>
            <a:ext cx="1097281" cy="643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20738" y="-664525"/>
            <a:ext cx="1097281" cy="643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20750" y="-664525"/>
            <a:ext cx="1097281" cy="643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20750" y="-664525"/>
            <a:ext cx="1097281" cy="643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12205" y="-1026638"/>
            <a:ext cx="804672" cy="100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12205" y="-1026638"/>
            <a:ext cx="804672" cy="100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12205" y="-1026638"/>
            <a:ext cx="804672" cy="100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12205" y="-1026638"/>
            <a:ext cx="804672" cy="100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12205" y="-1026638"/>
            <a:ext cx="804672" cy="100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12205" y="-1026638"/>
            <a:ext cx="804672" cy="100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12205" y="-1026638"/>
            <a:ext cx="804672" cy="100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12205" y="-1026638"/>
            <a:ext cx="804672" cy="100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12205" y="-1026638"/>
            <a:ext cx="804672" cy="100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12205" y="-1026638"/>
            <a:ext cx="804672" cy="100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12205" y="-1026638"/>
            <a:ext cx="804672" cy="100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12205" y="-1026638"/>
            <a:ext cx="804672" cy="100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12205" y="-1026638"/>
            <a:ext cx="804672" cy="100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12205" y="-1026638"/>
            <a:ext cx="804672" cy="100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12205" y="-1026638"/>
            <a:ext cx="804672" cy="100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12205" y="-1026638"/>
            <a:ext cx="804672" cy="100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12205" y="-1026638"/>
            <a:ext cx="804672" cy="100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12205" y="-1026638"/>
            <a:ext cx="804672" cy="100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12205" y="-1026638"/>
            <a:ext cx="804672" cy="100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12205" y="-1026638"/>
            <a:ext cx="804672" cy="100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50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50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50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50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50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50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50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50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38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38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38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38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38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38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38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38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50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50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50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50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50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50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50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50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38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38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38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38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38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38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38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38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50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50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50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50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50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50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50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50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38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38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38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38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38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38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38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38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50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50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50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50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50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50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50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50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38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38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38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38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38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38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38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5967" y="-851838"/>
            <a:ext cx="1097279" cy="79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13248" y="-889485"/>
            <a:ext cx="914401" cy="86868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CuadroTexto 329">
            <a:extLst>
              <a:ext uri="{FF2B5EF4-FFF2-40B4-BE49-F238E27FC236}">
                <a16:creationId xmlns:a16="http://schemas.microsoft.com/office/drawing/2014/main" id="{C1C5D6A1-4961-4BDD-B96F-0D7066E949BA}"/>
              </a:ext>
            </a:extLst>
          </p:cNvPr>
          <p:cNvSpPr txBox="1"/>
          <p:nvPr/>
        </p:nvSpPr>
        <p:spPr>
          <a:xfrm>
            <a:off x="465317" y="357102"/>
            <a:ext cx="607760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L" dirty="0"/>
              <a:t>Arrastra los caballos de arriba para solucionar el problema de palabras.</a:t>
            </a:r>
          </a:p>
        </p:txBody>
      </p:sp>
      <p:sp>
        <p:nvSpPr>
          <p:cNvPr id="331" name="CuadroTexto 330">
            <a:extLst>
              <a:ext uri="{FF2B5EF4-FFF2-40B4-BE49-F238E27FC236}">
                <a16:creationId xmlns:a16="http://schemas.microsoft.com/office/drawing/2014/main" id="{87C62AF6-2D61-4A64-AC8D-7CCAD2BDE87A}"/>
              </a:ext>
            </a:extLst>
          </p:cNvPr>
          <p:cNvSpPr txBox="1"/>
          <p:nvPr/>
        </p:nvSpPr>
        <p:spPr>
          <a:xfrm>
            <a:off x="465317" y="742160"/>
            <a:ext cx="8289116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/>
              <a:t>Howard intercambia todos sus bienes para comprar caballos para sus parientes. Hay seis familias </a:t>
            </a:r>
            <a:r>
              <a:rPr lang="es-MX" b="1" dirty="0" err="1"/>
              <a:t>Métis</a:t>
            </a:r>
            <a:r>
              <a:rPr lang="es-MX" b="1" dirty="0"/>
              <a:t> que viajan con él. Compra cuatro caballos para cada familia. ¿Cuántos caballos compró en total?</a:t>
            </a:r>
            <a:endParaRPr lang="es-CL" b="1" dirty="0"/>
          </a:p>
        </p:txBody>
      </p:sp>
      <p:sp>
        <p:nvSpPr>
          <p:cNvPr id="332" name="CuadroTexto 331">
            <a:extLst>
              <a:ext uri="{FF2B5EF4-FFF2-40B4-BE49-F238E27FC236}">
                <a16:creationId xmlns:a16="http://schemas.microsoft.com/office/drawing/2014/main" id="{2144356C-6B4D-41E6-A892-E3DDE2C421C8}"/>
              </a:ext>
            </a:extLst>
          </p:cNvPr>
          <p:cNvSpPr txBox="1"/>
          <p:nvPr/>
        </p:nvSpPr>
        <p:spPr>
          <a:xfrm>
            <a:off x="6665922" y="350863"/>
            <a:ext cx="2137207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CL" dirty="0"/>
              <a:t>CABALLOS = HORSES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Memorizar hechos de multiplicación</a:t>
            </a:r>
            <a:endParaRPr dirty="0"/>
          </a:p>
        </p:txBody>
      </p:sp>
      <p:sp>
        <p:nvSpPr>
          <p:cNvPr id="335" name="Google Shape;335;p20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21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sz="2000" i="1" u="sng" dirty="0"/>
              <a:t>Podrías</a:t>
            </a:r>
            <a:r>
              <a:rPr lang="es-MX" sz="2000" dirty="0"/>
              <a:t> arrastrar la cantidad de ruedas o caballos cada vez que tenga un problema de matemáticas o contar con los dedos de las manos y los pies, pero te ahorrará mucho tiempo de tu vida </a:t>
            </a:r>
            <a:r>
              <a:rPr lang="es-MX" sz="2000" b="1" dirty="0"/>
              <a:t>¡memorizar las tablas de multiplicar!</a:t>
            </a:r>
            <a:endParaRPr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Tribu Matemática</a:t>
            </a:r>
            <a:endParaRPr dirty="0"/>
          </a:p>
        </p:txBody>
      </p:sp>
      <p:sp>
        <p:nvSpPr>
          <p:cNvPr id="341" name="Google Shape;34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032100" cy="33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 Ingresa Tribu Matemática “SOCIEDAD”.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2. Da click en el icono de “Carreta Rio Roja”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3.  Desde “NÚMEROS”, seleciona una de las actividades de multiplicación.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Ingresa a tu wigwam virtual e intercambia tus puntos obtenidos en esta lección.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3A393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8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500" b="1" dirty="0">
              <a:solidFill>
                <a:srgbClr val="3A393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2" name="Google Shape;34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3800" y="1152475"/>
            <a:ext cx="2488489" cy="165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46150" y="2804200"/>
            <a:ext cx="2483801" cy="165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421</Words>
  <Application>Microsoft Office PowerPoint</Application>
  <PresentationFormat>Presentación en pantalla (16:9)</PresentationFormat>
  <Paragraphs>31</Paragraphs>
  <Slides>9</Slides>
  <Notes>9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Montserrat</vt:lpstr>
      <vt:lpstr>YouTube Noto</vt:lpstr>
      <vt:lpstr>Simple Light</vt:lpstr>
      <vt:lpstr>Multiplicación</vt:lpstr>
      <vt:lpstr>¿Qué es una carreta Río Rojo?</vt:lpstr>
      <vt:lpstr>Si no ha visto el video Carreta Río Rojo, mírelo ahora.</vt:lpstr>
      <vt:lpstr>Datos interesantes</vt:lpstr>
      <vt:lpstr>Problema:</vt:lpstr>
      <vt:lpstr>Presentación de PowerPoint</vt:lpstr>
      <vt:lpstr>Presentación de PowerPoint</vt:lpstr>
      <vt:lpstr>Memorizar hechos de multiplicación</vt:lpstr>
      <vt:lpstr>Tribu Matemática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Multiplicación</dc:title>
  <dc:creator>Daniel Mondaca</dc:creator>
  <cp:lastModifiedBy>Daniel Mondaca</cp:lastModifiedBy>
  <cp:revision>4</cp:revision>
  <dcterms:modified xsi:type="dcterms:W3CDTF">2021-05-20T18:23:47Z</dcterms:modified>
</cp:coreProperties>
</file>