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Comic Sans MS" panose="030F0702030302020204" pitchFamily="66" charset="0"/>
      <p:regular r:id="rId25"/>
      <p:bold r:id="rId26"/>
      <p:italic r:id="rId27"/>
      <p:boldItalic r:id="rId28"/>
    </p:embeddedFont>
    <p:embeddedFont>
      <p:font typeface="Roboto" panose="02000000000000000000" pitchFamily="2" charset="0"/>
      <p:regular r:id="rId29"/>
      <p:bold r:id="rId30"/>
      <p:italic r:id="rId31"/>
      <p:boldItalic r:id="rId32"/>
    </p:embeddedFont>
    <p:embeddedFont>
      <p:font typeface="Source Code Pro" panose="020B0509030403020204" pitchFamily="49"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gywR65MmS+K2AW3xnIxYWU22WUE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169" autoAdjust="0"/>
  </p:normalViewPr>
  <p:slideViewPr>
    <p:cSldViewPr snapToGrid="0">
      <p:cViewPr varScale="1">
        <p:scale>
          <a:sx n="70" d="100"/>
          <a:sy n="70" d="100"/>
        </p:scale>
        <p:origin x="391" y="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viewProps" Target="viewProps.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 name="Google Shape;6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79f9cd10ef_0_1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g79f9cd10ef_0_10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79f9cd10ef_0_10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g79f9cd10ef_0_10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79f9cd10ef_0_1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g79f9cd10ef_0_11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79f9cd10ef_0_1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79f9cd10ef_0_11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8" name="Google Shape;19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c92a2dcb8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5" name="Google Shape;205;gc92a2dcb8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2" name="Google Shape;21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9" name="Google Shape;21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6" name="Google Shape;22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1" name="Google Shape;7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79f9cd10ef_0_10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err="1"/>
              <a:t>Enciclopedia</a:t>
            </a:r>
            <a:r>
              <a:rPr lang="en-US" dirty="0"/>
              <a:t>: ¿</a:t>
            </a:r>
            <a:r>
              <a:rPr lang="en-US" dirty="0" err="1"/>
              <a:t>Qué</a:t>
            </a:r>
            <a:r>
              <a:rPr lang="en-US" dirty="0"/>
              <a:t> </a:t>
            </a:r>
            <a:r>
              <a:rPr lang="en-US" dirty="0" err="1"/>
              <a:t>tipo</a:t>
            </a:r>
            <a:r>
              <a:rPr lang="en-US" dirty="0"/>
              <a:t> de </a:t>
            </a:r>
            <a:r>
              <a:rPr lang="en-US" dirty="0" err="1"/>
              <a:t>recurso</a:t>
            </a:r>
            <a:r>
              <a:rPr lang="en-US" dirty="0"/>
              <a:t> es </a:t>
            </a:r>
            <a:r>
              <a:rPr lang="en-US" dirty="0" err="1"/>
              <a:t>este</a:t>
            </a:r>
            <a:r>
              <a:rPr lang="en-US" dirty="0"/>
              <a:t>? ¿Primaria o </a:t>
            </a:r>
            <a:r>
              <a:rPr lang="en-US" dirty="0" err="1"/>
              <a:t>secundaria</a:t>
            </a:r>
            <a:r>
              <a:rPr lang="en-US" dirty="0"/>
              <a:t>?</a:t>
            </a:r>
            <a:endParaRPr dirty="0"/>
          </a:p>
        </p:txBody>
      </p:sp>
      <p:sp>
        <p:nvSpPr>
          <p:cNvPr id="78" name="Google Shape;78;g79f9cd10ef_0_10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79f9cd10ef_0_10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MX" sz="1200" dirty="0">
                <a:solidFill>
                  <a:srgbClr val="202124"/>
                </a:solidFill>
                <a:highlight>
                  <a:srgbClr val="FFFFFF"/>
                </a:highlight>
                <a:latin typeface="Roboto"/>
                <a:ea typeface="Roboto"/>
                <a:cs typeface="Roboto"/>
                <a:sym typeface="Roboto"/>
              </a:rPr>
              <a:t>“¿Has jugado alguna vez al juego del teléfono? En un grupo de personas, una persona piensa en algo secreto que decir y se lo susurra a la siguiente. Esa persona se lo susurra a la siguiente, quien se lo susurra a la siguiente, hasta que finalmente la última persona les dice a todos lo que escuchó ”(BedtimeMath.org).</a:t>
            </a:r>
            <a:endParaRPr dirty="0"/>
          </a:p>
        </p:txBody>
      </p:sp>
      <p:sp>
        <p:nvSpPr>
          <p:cNvPr id="90" name="Google Shape;90;g79f9cd10ef_0_10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9f9cd10ef_0_10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g79f9cd10ef_0_10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79f9cd10ef_0_1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g79f9cd10ef_0_11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MX" b="1" dirty="0">
                <a:solidFill>
                  <a:schemeClr val="dk1"/>
                </a:solidFill>
                <a:latin typeface="Source Code Pro"/>
                <a:ea typeface="Source Code Pro"/>
                <a:cs typeface="Source Code Pro"/>
                <a:sym typeface="Source Code Pro"/>
              </a:rPr>
              <a:t>Aquí hay cinco posibles explicaciones que aparecen:</a:t>
            </a:r>
          </a:p>
          <a:p>
            <a:pPr marL="0" lvl="0" indent="0" algn="l" rtl="0">
              <a:lnSpc>
                <a:spcPct val="100000"/>
              </a:lnSpc>
              <a:spcBef>
                <a:spcPts val="0"/>
              </a:spcBef>
              <a:spcAft>
                <a:spcPts val="0"/>
              </a:spcAft>
              <a:buSzPts val="1100"/>
              <a:buNone/>
            </a:pPr>
            <a:r>
              <a:rPr lang="es-MX" b="1" dirty="0">
                <a:solidFill>
                  <a:schemeClr val="dk1"/>
                </a:solidFill>
                <a:latin typeface="Source Code Pro"/>
                <a:ea typeface="Source Code Pro"/>
                <a:cs typeface="Source Code Pro"/>
                <a:sym typeface="Source Code Pro"/>
              </a:rPr>
              <a:t>1. Jim, el experto en lémures, no estaba allí para recordárselo a nadie.</a:t>
            </a:r>
          </a:p>
          <a:p>
            <a:pPr marL="0" lvl="0" indent="0" algn="l" rtl="0">
              <a:lnSpc>
                <a:spcPct val="100000"/>
              </a:lnSpc>
              <a:spcBef>
                <a:spcPts val="0"/>
              </a:spcBef>
              <a:spcAft>
                <a:spcPts val="0"/>
              </a:spcAft>
              <a:buSzPts val="1100"/>
              <a:buNone/>
            </a:pPr>
            <a:r>
              <a:rPr lang="es-MX" b="1" dirty="0">
                <a:solidFill>
                  <a:schemeClr val="dk1"/>
                </a:solidFill>
                <a:latin typeface="Source Code Pro"/>
                <a:ea typeface="Source Code Pro"/>
                <a:cs typeface="Source Code Pro"/>
                <a:sym typeface="Source Code Pro"/>
              </a:rPr>
              <a:t>2. Nadie anotó el hecho del lémur.</a:t>
            </a:r>
          </a:p>
          <a:p>
            <a:pPr marL="0" lvl="0" indent="0" algn="l" rtl="0">
              <a:lnSpc>
                <a:spcPct val="100000"/>
              </a:lnSpc>
              <a:spcBef>
                <a:spcPts val="0"/>
              </a:spcBef>
              <a:spcAft>
                <a:spcPts val="0"/>
              </a:spcAft>
              <a:buSzPts val="1100"/>
              <a:buNone/>
            </a:pPr>
            <a:r>
              <a:rPr lang="es-MX" b="1" dirty="0">
                <a:solidFill>
                  <a:schemeClr val="dk1"/>
                </a:solidFill>
                <a:latin typeface="Source Code Pro"/>
                <a:ea typeface="Source Code Pro"/>
                <a:cs typeface="Source Code Pro"/>
                <a:sym typeface="Source Code Pro"/>
              </a:rPr>
              <a:t>3. Todos se dijeron algo diferente.</a:t>
            </a:r>
          </a:p>
          <a:p>
            <a:pPr marL="0" lvl="0" indent="0" algn="l" rtl="0">
              <a:lnSpc>
                <a:spcPct val="100000"/>
              </a:lnSpc>
              <a:spcBef>
                <a:spcPts val="0"/>
              </a:spcBef>
              <a:spcAft>
                <a:spcPts val="0"/>
              </a:spcAft>
              <a:buSzPts val="1100"/>
              <a:buNone/>
            </a:pPr>
            <a:r>
              <a:rPr lang="es-MX" b="1" dirty="0">
                <a:solidFill>
                  <a:schemeClr val="dk1"/>
                </a:solidFill>
                <a:latin typeface="Source Code Pro"/>
                <a:ea typeface="Source Code Pro"/>
                <a:cs typeface="Source Code Pro"/>
                <a:sym typeface="Source Code Pro"/>
              </a:rPr>
              <a:t>4. Nadie revisó la enciclopedia.</a:t>
            </a:r>
          </a:p>
          <a:p>
            <a:pPr marL="0" lvl="0" indent="0" algn="l" rtl="0">
              <a:lnSpc>
                <a:spcPct val="100000"/>
              </a:lnSpc>
              <a:spcBef>
                <a:spcPts val="0"/>
              </a:spcBef>
              <a:spcAft>
                <a:spcPts val="0"/>
              </a:spcAft>
              <a:buSzPts val="1100"/>
              <a:buNone/>
            </a:pPr>
            <a:r>
              <a:rPr lang="es-MX" b="1" dirty="0">
                <a:solidFill>
                  <a:schemeClr val="dk1"/>
                </a:solidFill>
                <a:latin typeface="Source Code Pro"/>
                <a:ea typeface="Source Code Pro"/>
                <a:cs typeface="Source Code Pro"/>
                <a:sym typeface="Source Code Pro"/>
              </a:rPr>
              <a:t>5. Nadie revisó Internet.</a:t>
            </a:r>
            <a:endParaRPr sz="2200" b="1" dirty="0">
              <a:solidFill>
                <a:schemeClr val="dk1"/>
              </a:solidFill>
              <a:latin typeface="Source Code Pro"/>
              <a:ea typeface="Source Code Pro"/>
              <a:cs typeface="Source Code Pro"/>
              <a:sym typeface="Source Code Pro"/>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c95ac44b6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c95ac44b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Aquí está el hecho que utilicé: “Los perezosos terrestres gigantes extintos eran algunos de los únicos mamíferos que tenían sistemas digestivos lo suficientemente grandes como para procesar las enormes semillas de aguacate enteras. Sin perezosos no hay aguacates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c95ac44e4e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c95ac44e4e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MX" dirty="0"/>
              <a:t>Aquí está el hecho que utilicé: “Los perezosos terrestres gigantes extintos eran algunos de los únicos mamíferos que tenían sistemas digestivos lo suficientemente grandes como para procesar las enormes semillas de aguacate enteras. Sin perezosos no hay aguacates ".</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c95ac44e4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c95ac44e4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gc92a2dcb8a_0_11"/>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1" name="Google Shape;11;gc92a2dcb8a_0_11"/>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2" name="Google Shape;12;gc92a2dcb8a_0_1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Google Shape;49;gc92a2dcb8a_0_37"/>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gc92a2dcb8a_0_37"/>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51" name="Google Shape;51;gc92a2dcb8a_0_37"/>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2" name="Google Shape;52;gc92a2dcb8a_0_37"/>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53" name="Google Shape;53;gc92a2dcb8a_0_3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4"/>
        <p:cNvGrpSpPr/>
        <p:nvPr/>
      </p:nvGrpSpPr>
      <p:grpSpPr>
        <a:xfrm>
          <a:off x="0" y="0"/>
          <a:ext cx="0" cy="0"/>
          <a:chOff x="0" y="0"/>
          <a:chExt cx="0" cy="0"/>
        </a:xfrm>
      </p:grpSpPr>
      <p:sp>
        <p:nvSpPr>
          <p:cNvPr id="55" name="Google Shape;55;gc92a2dcb8a_0_43"/>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56" name="Google Shape;56;gc92a2dcb8a_0_4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7"/>
        <p:cNvGrpSpPr/>
        <p:nvPr/>
      </p:nvGrpSpPr>
      <p:grpSpPr>
        <a:xfrm>
          <a:off x="0" y="0"/>
          <a:ext cx="0" cy="0"/>
          <a:chOff x="0" y="0"/>
          <a:chExt cx="0" cy="0"/>
        </a:xfrm>
      </p:grpSpPr>
      <p:sp>
        <p:nvSpPr>
          <p:cNvPr id="58" name="Google Shape;58;gc92a2dcb8a_0_46"/>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59" name="Google Shape;59;gc92a2dcb8a_0_46"/>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60" name="Google Shape;60;gc92a2dcb8a_0_4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gc92a2dcb8a_0_5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sp>
        <p:nvSpPr>
          <p:cNvPr id="14" name="Google Shape;14;gc92a2dcb8a_0_5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5" name="Google Shape;15;gc92a2dcb8a_0_5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1600"/>
              </a:spcBef>
              <a:spcAft>
                <a:spcPts val="0"/>
              </a:spcAft>
              <a:buClr>
                <a:schemeClr val="dk1"/>
              </a:buClr>
              <a:buSzPts val="1800"/>
              <a:buChar char="○"/>
              <a:defRPr/>
            </a:lvl2pPr>
            <a:lvl3pPr marL="1371600" lvl="2" indent="-342900" algn="l">
              <a:lnSpc>
                <a:spcPct val="90000"/>
              </a:lnSpc>
              <a:spcBef>
                <a:spcPts val="1600"/>
              </a:spcBef>
              <a:spcAft>
                <a:spcPts val="0"/>
              </a:spcAft>
              <a:buClr>
                <a:schemeClr val="dk1"/>
              </a:buClr>
              <a:buSzPts val="1800"/>
              <a:buChar char="■"/>
              <a:defRPr/>
            </a:lvl3pPr>
            <a:lvl4pPr marL="1828800" lvl="3" indent="-342900" algn="l">
              <a:lnSpc>
                <a:spcPct val="90000"/>
              </a:lnSpc>
              <a:spcBef>
                <a:spcPts val="1600"/>
              </a:spcBef>
              <a:spcAft>
                <a:spcPts val="0"/>
              </a:spcAft>
              <a:buClr>
                <a:schemeClr val="dk1"/>
              </a:buClr>
              <a:buSzPts val="1800"/>
              <a:buChar char="●"/>
              <a:defRPr/>
            </a:lvl4pPr>
            <a:lvl5pPr marL="2286000" lvl="4" indent="-342900" algn="l">
              <a:lnSpc>
                <a:spcPct val="90000"/>
              </a:lnSpc>
              <a:spcBef>
                <a:spcPts val="1600"/>
              </a:spcBef>
              <a:spcAft>
                <a:spcPts val="0"/>
              </a:spcAft>
              <a:buClr>
                <a:schemeClr val="dk1"/>
              </a:buClr>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16" name="Google Shape;16;gc92a2dcb8a_0_5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gc92a2dcb8a_0_5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gc92a2dcb8a_0_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
        <p:cNvGrpSpPr/>
        <p:nvPr/>
      </p:nvGrpSpPr>
      <p:grpSpPr>
        <a:xfrm>
          <a:off x="0" y="0"/>
          <a:ext cx="0" cy="0"/>
          <a:chOff x="0" y="0"/>
          <a:chExt cx="0" cy="0"/>
        </a:xfrm>
      </p:grpSpPr>
      <p:sp>
        <p:nvSpPr>
          <p:cNvPr id="20" name="Google Shape;20;gc92a2dcb8a_0_5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1" name="Google Shape;21;gc92a2dcb8a_0_58"/>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1600"/>
              </a:spcBef>
              <a:spcAft>
                <a:spcPts val="0"/>
              </a:spcAft>
              <a:buClr>
                <a:schemeClr val="dk1"/>
              </a:buClr>
              <a:buSzPts val="1800"/>
              <a:buChar char="○"/>
              <a:defRPr/>
            </a:lvl2pPr>
            <a:lvl3pPr marL="1371600" lvl="2" indent="-342900" algn="l">
              <a:lnSpc>
                <a:spcPct val="90000"/>
              </a:lnSpc>
              <a:spcBef>
                <a:spcPts val="1600"/>
              </a:spcBef>
              <a:spcAft>
                <a:spcPts val="0"/>
              </a:spcAft>
              <a:buClr>
                <a:schemeClr val="dk1"/>
              </a:buClr>
              <a:buSzPts val="1800"/>
              <a:buChar char="■"/>
              <a:defRPr/>
            </a:lvl3pPr>
            <a:lvl4pPr marL="1828800" lvl="3" indent="-342900" algn="l">
              <a:lnSpc>
                <a:spcPct val="90000"/>
              </a:lnSpc>
              <a:spcBef>
                <a:spcPts val="1600"/>
              </a:spcBef>
              <a:spcAft>
                <a:spcPts val="0"/>
              </a:spcAft>
              <a:buClr>
                <a:schemeClr val="dk1"/>
              </a:buClr>
              <a:buSzPts val="1800"/>
              <a:buChar char="●"/>
              <a:defRPr/>
            </a:lvl4pPr>
            <a:lvl5pPr marL="2286000" lvl="4" indent="-342900" algn="l">
              <a:lnSpc>
                <a:spcPct val="90000"/>
              </a:lnSpc>
              <a:spcBef>
                <a:spcPts val="1600"/>
              </a:spcBef>
              <a:spcAft>
                <a:spcPts val="0"/>
              </a:spcAft>
              <a:buClr>
                <a:schemeClr val="dk1"/>
              </a:buClr>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22" name="Google Shape;22;gc92a2dcb8a_0_58"/>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1600"/>
              </a:spcBef>
              <a:spcAft>
                <a:spcPts val="0"/>
              </a:spcAft>
              <a:buClr>
                <a:schemeClr val="dk1"/>
              </a:buClr>
              <a:buSzPts val="1800"/>
              <a:buChar char="○"/>
              <a:defRPr/>
            </a:lvl2pPr>
            <a:lvl3pPr marL="1371600" lvl="2" indent="-342900" algn="l">
              <a:lnSpc>
                <a:spcPct val="90000"/>
              </a:lnSpc>
              <a:spcBef>
                <a:spcPts val="1600"/>
              </a:spcBef>
              <a:spcAft>
                <a:spcPts val="0"/>
              </a:spcAft>
              <a:buClr>
                <a:schemeClr val="dk1"/>
              </a:buClr>
              <a:buSzPts val="1800"/>
              <a:buChar char="■"/>
              <a:defRPr/>
            </a:lvl3pPr>
            <a:lvl4pPr marL="1828800" lvl="3" indent="-342900" algn="l">
              <a:lnSpc>
                <a:spcPct val="90000"/>
              </a:lnSpc>
              <a:spcBef>
                <a:spcPts val="1600"/>
              </a:spcBef>
              <a:spcAft>
                <a:spcPts val="0"/>
              </a:spcAft>
              <a:buClr>
                <a:schemeClr val="dk1"/>
              </a:buClr>
              <a:buSzPts val="1800"/>
              <a:buChar char="●"/>
              <a:defRPr/>
            </a:lvl4pPr>
            <a:lvl5pPr marL="2286000" lvl="4" indent="-342900" algn="l">
              <a:lnSpc>
                <a:spcPct val="90000"/>
              </a:lnSpc>
              <a:spcBef>
                <a:spcPts val="1600"/>
              </a:spcBef>
              <a:spcAft>
                <a:spcPts val="0"/>
              </a:spcAft>
              <a:buClr>
                <a:schemeClr val="dk1"/>
              </a:buClr>
              <a:buSzPts val="1800"/>
              <a:buChar char="○"/>
              <a:defRPr/>
            </a:lvl5pPr>
            <a:lvl6pPr marL="2743200" lvl="5" indent="-342900" algn="l">
              <a:lnSpc>
                <a:spcPct val="90000"/>
              </a:lnSpc>
              <a:spcBef>
                <a:spcPts val="1600"/>
              </a:spcBef>
              <a:spcAft>
                <a:spcPts val="0"/>
              </a:spcAft>
              <a:buClr>
                <a:schemeClr val="dk1"/>
              </a:buClr>
              <a:buSzPts val="1800"/>
              <a:buChar char="■"/>
              <a:defRPr/>
            </a:lvl6pPr>
            <a:lvl7pPr marL="3200400" lvl="6" indent="-342900" algn="l">
              <a:lnSpc>
                <a:spcPct val="90000"/>
              </a:lnSpc>
              <a:spcBef>
                <a:spcPts val="1600"/>
              </a:spcBef>
              <a:spcAft>
                <a:spcPts val="0"/>
              </a:spcAft>
              <a:buClr>
                <a:schemeClr val="dk1"/>
              </a:buClr>
              <a:buSzPts val="1800"/>
              <a:buChar char="●"/>
              <a:defRPr/>
            </a:lvl7pPr>
            <a:lvl8pPr marL="3657600" lvl="7" indent="-342900" algn="l">
              <a:lnSpc>
                <a:spcPct val="90000"/>
              </a:lnSpc>
              <a:spcBef>
                <a:spcPts val="1600"/>
              </a:spcBef>
              <a:spcAft>
                <a:spcPts val="0"/>
              </a:spcAft>
              <a:buClr>
                <a:schemeClr val="dk1"/>
              </a:buClr>
              <a:buSzPts val="1800"/>
              <a:buChar char="○"/>
              <a:defRPr/>
            </a:lvl8pPr>
            <a:lvl9pPr marL="4114800" lvl="8" indent="-342900" algn="l">
              <a:lnSpc>
                <a:spcPct val="90000"/>
              </a:lnSpc>
              <a:spcBef>
                <a:spcPts val="1600"/>
              </a:spcBef>
              <a:spcAft>
                <a:spcPts val="1600"/>
              </a:spcAft>
              <a:buClr>
                <a:schemeClr val="dk1"/>
              </a:buClr>
              <a:buSzPts val="1800"/>
              <a:buChar char="■"/>
              <a:defRPr/>
            </a:lvl9pPr>
          </a:lstStyle>
          <a:p>
            <a:endParaRPr/>
          </a:p>
        </p:txBody>
      </p:sp>
      <p:sp>
        <p:nvSpPr>
          <p:cNvPr id="23" name="Google Shape;23;gc92a2dcb8a_0_5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gc92a2dcb8a_0_5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gc92a2dcb8a_0_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6"/>
        <p:cNvGrpSpPr/>
        <p:nvPr/>
      </p:nvGrpSpPr>
      <p:grpSpPr>
        <a:xfrm>
          <a:off x="0" y="0"/>
          <a:ext cx="0" cy="0"/>
          <a:chOff x="0" y="0"/>
          <a:chExt cx="0" cy="0"/>
        </a:xfrm>
      </p:grpSpPr>
      <p:sp>
        <p:nvSpPr>
          <p:cNvPr id="27" name="Google Shape;27;gc92a2dcb8a_0_1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28" name="Google Shape;28;gc92a2dcb8a_0_18"/>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29" name="Google Shape;29;gc92a2dcb8a_0_1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
        <p:cNvGrpSpPr/>
        <p:nvPr/>
      </p:nvGrpSpPr>
      <p:grpSpPr>
        <a:xfrm>
          <a:off x="0" y="0"/>
          <a:ext cx="0" cy="0"/>
          <a:chOff x="0" y="0"/>
          <a:chExt cx="0" cy="0"/>
        </a:xfrm>
      </p:grpSpPr>
      <p:sp>
        <p:nvSpPr>
          <p:cNvPr id="31" name="Google Shape;31;gc92a2dcb8a_0_15"/>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32" name="Google Shape;32;gc92a2dcb8a_0_1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sp>
        <p:nvSpPr>
          <p:cNvPr id="34" name="Google Shape;34;gc92a2dcb8a_0_2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5" name="Google Shape;35;gc92a2dcb8a_0_22"/>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36" name="Google Shape;36;gc92a2dcb8a_0_22"/>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37" name="Google Shape;37;gc92a2dcb8a_0_2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gc92a2dcb8a_0_2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40" name="Google Shape;40;gc92a2dcb8a_0_2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
        <p:cNvGrpSpPr/>
        <p:nvPr/>
      </p:nvGrpSpPr>
      <p:grpSpPr>
        <a:xfrm>
          <a:off x="0" y="0"/>
          <a:ext cx="0" cy="0"/>
          <a:chOff x="0" y="0"/>
          <a:chExt cx="0" cy="0"/>
        </a:xfrm>
      </p:grpSpPr>
      <p:sp>
        <p:nvSpPr>
          <p:cNvPr id="42" name="Google Shape;42;gc92a2dcb8a_0_30"/>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43" name="Google Shape;43;gc92a2dcb8a_0_30"/>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44" name="Google Shape;44;gc92a2dcb8a_0_3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
        <p:cNvGrpSpPr/>
        <p:nvPr/>
      </p:nvGrpSpPr>
      <p:grpSpPr>
        <a:xfrm>
          <a:off x="0" y="0"/>
          <a:ext cx="0" cy="0"/>
          <a:chOff x="0" y="0"/>
          <a:chExt cx="0" cy="0"/>
        </a:xfrm>
      </p:grpSpPr>
      <p:sp>
        <p:nvSpPr>
          <p:cNvPr id="46" name="Google Shape;46;gc92a2dcb8a_0_34"/>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47" name="Google Shape;47;gc92a2dcb8a_0_3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gc92a2dcb8a_0_7"/>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7" name="Google Shape;7;gc92a2dcb8a_0_7"/>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8" name="Google Shape;8;gc92a2dcb8a_0_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med" p14:dur="700">
        <p:fade thruBlk="1"/>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15.jp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6"/>
        <p:cNvGrpSpPr/>
        <p:nvPr/>
      </p:nvGrpSpPr>
      <p:grpSpPr>
        <a:xfrm>
          <a:off x="0" y="0"/>
          <a:ext cx="0" cy="0"/>
          <a:chOff x="0" y="0"/>
          <a:chExt cx="0" cy="0"/>
        </a:xfrm>
      </p:grpSpPr>
      <p:sp>
        <p:nvSpPr>
          <p:cNvPr id="67" name="Google Shape;67;p1"/>
          <p:cNvSpPr txBox="1">
            <a:spLocks noGrp="1"/>
          </p:cNvSpPr>
          <p:nvPr>
            <p:ph type="ctrTitle"/>
          </p:nvPr>
        </p:nvSpPr>
        <p:spPr>
          <a:xfrm>
            <a:off x="415611" y="992767"/>
            <a:ext cx="11360700" cy="2736900"/>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chemeClr val="dk1"/>
              </a:buClr>
              <a:buSzPts val="6000"/>
              <a:buFont typeface="Calibri"/>
              <a:buNone/>
            </a:pPr>
            <a:r>
              <a:rPr lang="es-CL">
                <a:solidFill>
                  <a:srgbClr val="FFFFFF"/>
                </a:solidFill>
                <a:latin typeface="Comic Sans MS"/>
                <a:ea typeface="Comic Sans MS"/>
                <a:cs typeface="Comic Sans MS"/>
                <a:sym typeface="Comic Sans MS"/>
              </a:rPr>
              <a:t>Fuentes primarias y secundarias</a:t>
            </a:r>
          </a:p>
        </p:txBody>
      </p:sp>
      <p:sp>
        <p:nvSpPr>
          <p:cNvPr id="68" name="Google Shape;68;p1"/>
          <p:cNvSpPr txBox="1">
            <a:spLocks noGrp="1"/>
          </p:cNvSpPr>
          <p:nvPr>
            <p:ph type="subTitle" idx="1"/>
          </p:nvPr>
        </p:nvSpPr>
        <p:spPr>
          <a:xfrm>
            <a:off x="415600" y="3778833"/>
            <a:ext cx="11360700" cy="10569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s-CL">
                <a:solidFill>
                  <a:srgbClr val="FFFF00"/>
                </a:solidFill>
                <a:latin typeface="Comic Sans MS"/>
                <a:ea typeface="Comic Sans MS"/>
                <a:cs typeface="Comic Sans MS"/>
                <a:sym typeface="Comic Sans MS"/>
              </a:rPr>
              <a:t>Aprendiendo a Investigar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1"/>
        <p:cNvGrpSpPr/>
        <p:nvPr/>
      </p:nvGrpSpPr>
      <p:grpSpPr>
        <a:xfrm>
          <a:off x="0" y="0"/>
          <a:ext cx="0" cy="0"/>
          <a:chOff x="0" y="0"/>
          <a:chExt cx="0" cy="0"/>
        </a:xfrm>
      </p:grpSpPr>
      <p:sp>
        <p:nvSpPr>
          <p:cNvPr id="162" name="Google Shape;162;g79f9cd10ef_0_107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s-MX" sz="3500" dirty="0">
                <a:solidFill>
                  <a:srgbClr val="FFFF00"/>
                </a:solidFill>
                <a:latin typeface="Comic Sans MS"/>
                <a:ea typeface="Comic Sans MS"/>
                <a:cs typeface="Comic Sans MS"/>
                <a:sym typeface="Comic Sans MS"/>
              </a:rPr>
              <a:t>¿Por qué son importantes las fuentes para estudiar historia?</a:t>
            </a:r>
            <a:endParaRPr sz="3500" dirty="0">
              <a:solidFill>
                <a:srgbClr val="FFFF00"/>
              </a:solidFill>
              <a:latin typeface="Comic Sans MS"/>
              <a:ea typeface="Comic Sans MS"/>
              <a:cs typeface="Comic Sans MS"/>
              <a:sym typeface="Comic Sans MS"/>
            </a:endParaRPr>
          </a:p>
        </p:txBody>
      </p:sp>
      <p:sp>
        <p:nvSpPr>
          <p:cNvPr id="163" name="Google Shape;163;g79f9cd10ef_0_1073"/>
          <p:cNvSpPr/>
          <p:nvPr/>
        </p:nvSpPr>
        <p:spPr>
          <a:xfrm>
            <a:off x="838200" y="1471925"/>
            <a:ext cx="5852400" cy="50586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g79f9cd10ef_0_1073"/>
          <p:cNvSpPr txBox="1"/>
          <p:nvPr/>
        </p:nvSpPr>
        <p:spPr>
          <a:xfrm>
            <a:off x="7575134" y="1412034"/>
            <a:ext cx="3867942" cy="830966"/>
          </a:xfrm>
          <a:prstGeom prst="rect">
            <a:avLst/>
          </a:prstGeom>
          <a:solidFill>
            <a:srgbClr val="FFFF00"/>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1" dirty="0" err="1">
                <a:latin typeface="Source Code Pro"/>
                <a:ea typeface="Source Code Pro"/>
                <a:cs typeface="Source Code Pro"/>
                <a:sym typeface="Source Code Pro"/>
              </a:rPr>
              <a:t>Puedo</a:t>
            </a:r>
            <a:r>
              <a:rPr lang="en-US" sz="2100" b="1" dirty="0">
                <a:latin typeface="Source Code Pro"/>
                <a:ea typeface="Source Code Pro"/>
                <a:cs typeface="Source Code Pro"/>
                <a:sym typeface="Source Code Pro"/>
              </a:rPr>
              <a:t> </a:t>
            </a:r>
            <a:r>
              <a:rPr lang="en-US" sz="2100" b="1" dirty="0" err="1">
                <a:latin typeface="Source Code Pro"/>
                <a:ea typeface="Source Code Pro"/>
                <a:cs typeface="Source Code Pro"/>
                <a:sym typeface="Source Code Pro"/>
              </a:rPr>
              <a:t>a</a:t>
            </a:r>
            <a:r>
              <a:rPr lang="en-US" sz="2100" b="1" i="0" u="none" strike="noStrike" cap="none" dirty="0" err="1">
                <a:solidFill>
                  <a:srgbClr val="000000"/>
                </a:solidFill>
                <a:latin typeface="Source Code Pro"/>
                <a:ea typeface="Source Code Pro"/>
                <a:cs typeface="Source Code Pro"/>
                <a:sym typeface="Source Code Pro"/>
              </a:rPr>
              <a:t>prender</a:t>
            </a:r>
            <a:r>
              <a:rPr lang="en-US" sz="2100" b="1" i="0" u="none" strike="noStrike" cap="none" dirty="0">
                <a:solidFill>
                  <a:srgbClr val="000000"/>
                </a:solidFill>
                <a:latin typeface="Source Code Pro"/>
                <a:ea typeface="Source Code Pro"/>
                <a:cs typeface="Source Code Pro"/>
                <a:sym typeface="Source Code Pro"/>
              </a:rPr>
              <a:t> </a:t>
            </a:r>
            <a:r>
              <a:rPr lang="en-US" sz="2100" b="1" i="0" u="none" strike="noStrike" cap="none" dirty="0" err="1">
                <a:solidFill>
                  <a:srgbClr val="000000"/>
                </a:solidFill>
                <a:latin typeface="Source Code Pro"/>
                <a:ea typeface="Source Code Pro"/>
                <a:cs typeface="Source Code Pro"/>
                <a:sym typeface="Source Code Pro"/>
              </a:rPr>
              <a:t>nuevos</a:t>
            </a:r>
            <a:r>
              <a:rPr lang="en-US" sz="2100" b="1" i="0" u="none" strike="noStrike" cap="none" dirty="0">
                <a:solidFill>
                  <a:srgbClr val="000000"/>
                </a:solidFill>
                <a:latin typeface="Source Code Pro"/>
                <a:ea typeface="Source Code Pro"/>
                <a:cs typeface="Source Code Pro"/>
                <a:sym typeface="Source Code Pro"/>
              </a:rPr>
              <a:t> </a:t>
            </a:r>
            <a:r>
              <a:rPr lang="en-US" sz="2100" b="1" i="0" u="none" strike="noStrike" cap="none" dirty="0" err="1">
                <a:solidFill>
                  <a:srgbClr val="000000"/>
                </a:solidFill>
                <a:latin typeface="Source Code Pro"/>
                <a:ea typeface="Source Code Pro"/>
                <a:cs typeface="Source Code Pro"/>
                <a:sym typeface="Source Code Pro"/>
              </a:rPr>
              <a:t>hechos</a:t>
            </a:r>
            <a:r>
              <a:rPr lang="en-US" sz="2100" b="1" i="0" u="none" strike="noStrike" cap="none" dirty="0">
                <a:solidFill>
                  <a:srgbClr val="000000"/>
                </a:solidFill>
                <a:latin typeface="Source Code Pro"/>
                <a:ea typeface="Source Code Pro"/>
                <a:cs typeface="Source Code Pro"/>
                <a:sym typeface="Source Code Pro"/>
              </a:rPr>
              <a:t>.</a:t>
            </a:r>
            <a:endParaRPr sz="2100" b="1" i="0" u="none" strike="noStrike" cap="none" dirty="0">
              <a:solidFill>
                <a:srgbClr val="000000"/>
              </a:solidFill>
              <a:latin typeface="Source Code Pro"/>
              <a:ea typeface="Source Code Pro"/>
              <a:cs typeface="Source Code Pro"/>
              <a:sym typeface="Source Code Pro"/>
            </a:endParaRPr>
          </a:p>
        </p:txBody>
      </p:sp>
      <p:sp>
        <p:nvSpPr>
          <p:cNvPr id="165" name="Google Shape;165;g79f9cd10ef_0_1073"/>
          <p:cNvSpPr txBox="1"/>
          <p:nvPr/>
        </p:nvSpPr>
        <p:spPr>
          <a:xfrm>
            <a:off x="7612185" y="2400736"/>
            <a:ext cx="3830891" cy="831300"/>
          </a:xfrm>
          <a:prstGeom prst="rect">
            <a:avLst/>
          </a:prstGeom>
          <a:solidFill>
            <a:srgbClr val="FFFF00"/>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dirty="0" err="1">
                <a:solidFill>
                  <a:srgbClr val="000000"/>
                </a:solidFill>
                <a:latin typeface="Source Code Pro"/>
                <a:ea typeface="Source Code Pro"/>
                <a:cs typeface="Source Code Pro"/>
                <a:sym typeface="Source Code Pro"/>
              </a:rPr>
              <a:t>Puedo</a:t>
            </a:r>
            <a:r>
              <a:rPr lang="en-US" sz="2100" b="1" i="0" u="none" strike="noStrike" cap="none" dirty="0">
                <a:solidFill>
                  <a:srgbClr val="000000"/>
                </a:solidFill>
                <a:latin typeface="Source Code Pro"/>
                <a:ea typeface="Source Code Pro"/>
                <a:cs typeface="Source Code Pro"/>
                <a:sym typeface="Source Code Pro"/>
              </a:rPr>
              <a:t> </a:t>
            </a:r>
            <a:r>
              <a:rPr lang="en-US" sz="2100" b="1" i="0" u="none" strike="noStrike" cap="none" dirty="0" err="1">
                <a:solidFill>
                  <a:srgbClr val="000000"/>
                </a:solidFill>
                <a:latin typeface="Source Code Pro"/>
                <a:ea typeface="Source Code Pro"/>
                <a:cs typeface="Source Code Pro"/>
                <a:sym typeface="Source Code Pro"/>
              </a:rPr>
              <a:t>compartir</a:t>
            </a:r>
            <a:r>
              <a:rPr lang="en-US" sz="2100" b="1" i="0" u="none" strike="noStrike" cap="none" dirty="0">
                <a:solidFill>
                  <a:srgbClr val="000000"/>
                </a:solidFill>
                <a:latin typeface="Source Code Pro"/>
                <a:ea typeface="Source Code Pro"/>
                <a:cs typeface="Source Code Pro"/>
                <a:sym typeface="Source Code Pro"/>
              </a:rPr>
              <a:t> </a:t>
            </a:r>
            <a:r>
              <a:rPr lang="en-US" sz="2100" b="1" i="0" u="none" strike="noStrike" cap="none" dirty="0" err="1">
                <a:solidFill>
                  <a:srgbClr val="000000"/>
                </a:solidFill>
                <a:latin typeface="Source Code Pro"/>
                <a:ea typeface="Source Code Pro"/>
                <a:cs typeface="Source Code Pro"/>
                <a:sym typeface="Source Code Pro"/>
              </a:rPr>
              <a:t>información</a:t>
            </a:r>
            <a:r>
              <a:rPr lang="en-US" sz="2100" b="1" i="0" u="none" strike="noStrike" cap="none" dirty="0">
                <a:solidFill>
                  <a:srgbClr val="000000"/>
                </a:solidFill>
                <a:latin typeface="Source Code Pro"/>
                <a:ea typeface="Source Code Pro"/>
                <a:cs typeface="Source Code Pro"/>
                <a:sym typeface="Source Code Pro"/>
              </a:rPr>
              <a:t> </a:t>
            </a:r>
            <a:r>
              <a:rPr lang="en-US" sz="2100" b="1" i="0" u="none" strike="noStrike" cap="none" dirty="0" err="1">
                <a:solidFill>
                  <a:srgbClr val="000000"/>
                </a:solidFill>
                <a:latin typeface="Source Code Pro"/>
                <a:ea typeface="Source Code Pro"/>
                <a:cs typeface="Source Code Pro"/>
                <a:sym typeface="Source Code Pro"/>
              </a:rPr>
              <a:t>correcta</a:t>
            </a:r>
            <a:r>
              <a:rPr lang="en-US" sz="2100" b="1" i="0" u="none" strike="noStrike" cap="none" dirty="0">
                <a:solidFill>
                  <a:srgbClr val="000000"/>
                </a:solidFill>
                <a:latin typeface="Source Code Pro"/>
                <a:ea typeface="Source Code Pro"/>
                <a:cs typeface="Source Code Pro"/>
                <a:sym typeface="Source Code Pro"/>
              </a:rPr>
              <a:t>.</a:t>
            </a:r>
            <a:endParaRPr sz="2100" b="1" i="0" u="none" strike="noStrike" cap="none" dirty="0">
              <a:solidFill>
                <a:srgbClr val="000000"/>
              </a:solidFill>
              <a:latin typeface="Source Code Pro"/>
              <a:ea typeface="Source Code Pro"/>
              <a:cs typeface="Source Code Pro"/>
              <a:sym typeface="Source Code Pro"/>
            </a:endParaRPr>
          </a:p>
        </p:txBody>
      </p:sp>
      <p:sp>
        <p:nvSpPr>
          <p:cNvPr id="166" name="Google Shape;166;g79f9cd10ef_0_1073"/>
          <p:cNvSpPr txBox="1"/>
          <p:nvPr/>
        </p:nvSpPr>
        <p:spPr>
          <a:xfrm>
            <a:off x="7612185" y="3396275"/>
            <a:ext cx="3830891" cy="1154400"/>
          </a:xfrm>
          <a:prstGeom prst="rect">
            <a:avLst/>
          </a:prstGeom>
          <a:solidFill>
            <a:srgbClr val="FFFF00"/>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s-MX" sz="2100" b="1" i="0" u="none" strike="noStrike" cap="none" dirty="0">
                <a:solidFill>
                  <a:srgbClr val="000000"/>
                </a:solidFill>
                <a:latin typeface="Source Code Pro"/>
                <a:ea typeface="Source Code Pro"/>
                <a:cs typeface="Source Code Pro"/>
                <a:sym typeface="Source Code Pro"/>
              </a:rPr>
              <a:t>Puedo aprender sobre el pasado, el presente y el futuro.</a:t>
            </a:r>
            <a:endParaRPr sz="2100" b="1" i="0" u="none" strike="noStrike" cap="none" dirty="0">
              <a:solidFill>
                <a:srgbClr val="000000"/>
              </a:solidFill>
              <a:latin typeface="Source Code Pro"/>
              <a:ea typeface="Source Code Pro"/>
              <a:cs typeface="Source Code Pro"/>
              <a:sym typeface="Source Code Pro"/>
            </a:endParaRPr>
          </a:p>
        </p:txBody>
      </p:sp>
      <p:sp>
        <p:nvSpPr>
          <p:cNvPr id="167" name="Google Shape;167;g79f9cd10ef_0_1073"/>
          <p:cNvSpPr txBox="1"/>
          <p:nvPr/>
        </p:nvSpPr>
        <p:spPr>
          <a:xfrm>
            <a:off x="7612185" y="4765325"/>
            <a:ext cx="3830891" cy="1477297"/>
          </a:xfrm>
          <a:prstGeom prst="rect">
            <a:avLst/>
          </a:prstGeom>
          <a:solidFill>
            <a:srgbClr val="FFFF00"/>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s-MX" sz="2100" b="1" i="0" u="none" strike="noStrike" cap="none" dirty="0">
                <a:solidFill>
                  <a:srgbClr val="000000"/>
                </a:solidFill>
                <a:latin typeface="Source Code Pro"/>
                <a:ea typeface="Source Code Pro"/>
                <a:cs typeface="Source Code Pro"/>
                <a:sym typeface="Source Code Pro"/>
              </a:rPr>
              <a:t>El uso de fuentes me ayuda a obtener mejores calificaciones en la escuela.</a:t>
            </a:r>
            <a:endParaRPr sz="2100" b="1" i="0" u="none" strike="noStrike" cap="none" dirty="0">
              <a:solidFill>
                <a:srgbClr val="000000"/>
              </a:solidFill>
              <a:latin typeface="Source Code Pro"/>
              <a:ea typeface="Source Code Pro"/>
              <a:cs typeface="Source Code Pro"/>
              <a:sym typeface="Source Code Pro"/>
            </a:endParaRPr>
          </a:p>
        </p:txBody>
      </p:sp>
      <p:sp>
        <p:nvSpPr>
          <p:cNvPr id="168" name="Google Shape;168;g79f9cd10ef_0_107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latin typeface="Arial"/>
                <a:ea typeface="Arial"/>
                <a:cs typeface="Arial"/>
                <a:sym typeface="Arial"/>
              </a:rPr>
              <a:t>10</a:t>
            </a:fld>
            <a:endParaRPr>
              <a:latin typeface="Arial"/>
              <a:ea typeface="Arial"/>
              <a:cs typeface="Arial"/>
              <a:sym typeface="Arial"/>
            </a:endParaRPr>
          </a:p>
        </p:txBody>
      </p:sp>
      <p:sp>
        <p:nvSpPr>
          <p:cNvPr id="169" name="Google Shape;169;g79f9cd10ef_0_1073"/>
          <p:cNvSpPr txBox="1"/>
          <p:nvPr/>
        </p:nvSpPr>
        <p:spPr>
          <a:xfrm>
            <a:off x="2114475" y="2924275"/>
            <a:ext cx="33471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MX" dirty="0"/>
              <a:t>Arrastre las respuestas correctas a este espacio.</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3"/>
        <p:cNvGrpSpPr/>
        <p:nvPr/>
      </p:nvGrpSpPr>
      <p:grpSpPr>
        <a:xfrm>
          <a:off x="0" y="0"/>
          <a:ext cx="0" cy="0"/>
          <a:chOff x="0" y="0"/>
          <a:chExt cx="0" cy="0"/>
        </a:xfrm>
      </p:grpSpPr>
      <p:sp>
        <p:nvSpPr>
          <p:cNvPr id="174" name="Google Shape;174;g79f9cd10ef_0_1086"/>
          <p:cNvSpPr txBox="1">
            <a:spLocks noGrp="1"/>
          </p:cNvSpPr>
          <p:nvPr>
            <p:ph type="title"/>
          </p:nvPr>
        </p:nvSpPr>
        <p:spPr>
          <a:xfrm>
            <a:off x="838200" y="26353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s-MX" sz="3500" dirty="0">
                <a:solidFill>
                  <a:srgbClr val="FFFF00"/>
                </a:solidFill>
                <a:latin typeface="Comic Sans MS"/>
                <a:ea typeface="Comic Sans MS"/>
                <a:cs typeface="Comic Sans MS"/>
                <a:sym typeface="Comic Sans MS"/>
              </a:rPr>
              <a:t>¿Por qué son importantes las fuentes para estudiar historia?</a:t>
            </a:r>
            <a:endParaRPr sz="3500" dirty="0">
              <a:solidFill>
                <a:srgbClr val="FFFF00"/>
              </a:solidFill>
              <a:latin typeface="Comic Sans MS"/>
              <a:ea typeface="Comic Sans MS"/>
              <a:cs typeface="Comic Sans MS"/>
              <a:sym typeface="Comic Sans MS"/>
            </a:endParaRPr>
          </a:p>
        </p:txBody>
      </p:sp>
      <p:sp>
        <p:nvSpPr>
          <p:cNvPr id="175" name="Google Shape;175;g79f9cd10ef_0_1086"/>
          <p:cNvSpPr/>
          <p:nvPr/>
        </p:nvSpPr>
        <p:spPr>
          <a:xfrm>
            <a:off x="838200" y="1471925"/>
            <a:ext cx="5852400" cy="50586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g79f9cd10ef_0_1086"/>
          <p:cNvSpPr txBox="1"/>
          <p:nvPr/>
        </p:nvSpPr>
        <p:spPr>
          <a:xfrm>
            <a:off x="7448062" y="1674300"/>
            <a:ext cx="3766188" cy="4247286"/>
          </a:xfrm>
          <a:prstGeom prst="rect">
            <a:avLst/>
          </a:prstGeom>
          <a:solidFill>
            <a:srgbClr val="FF9900"/>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MX" sz="2400" b="1" i="0" u="none" strike="noStrike" cap="none" dirty="0">
                <a:solidFill>
                  <a:srgbClr val="000000"/>
                </a:solidFill>
                <a:latin typeface="Source Code Pro"/>
                <a:ea typeface="Source Code Pro"/>
                <a:cs typeface="Source Code Pro"/>
                <a:sym typeface="Source Code Pro"/>
              </a:rPr>
              <a:t>El uso de fuentes PODRÍA ayudarlo a obtener mejores calificaciones, pero deténgase y piense:</a:t>
            </a:r>
          </a:p>
          <a:p>
            <a:pPr marL="0" marR="0" lvl="0" indent="0" algn="l" rtl="0">
              <a:lnSpc>
                <a:spcPct val="100000"/>
              </a:lnSpc>
              <a:spcBef>
                <a:spcPts val="0"/>
              </a:spcBef>
              <a:spcAft>
                <a:spcPts val="0"/>
              </a:spcAft>
              <a:buClr>
                <a:srgbClr val="000000"/>
              </a:buClr>
              <a:buSzPts val="2400"/>
              <a:buFont typeface="Arial"/>
              <a:buNone/>
            </a:pPr>
            <a:endParaRPr lang="es-MX" sz="2400" b="1" i="0" u="none" strike="noStrike" cap="none" dirty="0">
              <a:solidFill>
                <a:srgbClr val="000000"/>
              </a:solidFill>
              <a:latin typeface="Source Code Pro"/>
              <a:ea typeface="Source Code Pro"/>
              <a:cs typeface="Source Code Pro"/>
              <a:sym typeface="Source Code Pro"/>
            </a:endParaRPr>
          </a:p>
          <a:p>
            <a:pPr marL="0" marR="0" lvl="0" indent="0" algn="l" rtl="0">
              <a:lnSpc>
                <a:spcPct val="100000"/>
              </a:lnSpc>
              <a:spcBef>
                <a:spcPts val="0"/>
              </a:spcBef>
              <a:spcAft>
                <a:spcPts val="0"/>
              </a:spcAft>
              <a:buClr>
                <a:srgbClr val="000000"/>
              </a:buClr>
              <a:buSzPts val="2400"/>
              <a:buFont typeface="Arial"/>
              <a:buNone/>
            </a:pPr>
            <a:r>
              <a:rPr lang="es-MX" sz="2400" b="1" i="0" u="none" strike="noStrike" cap="none" dirty="0">
                <a:solidFill>
                  <a:srgbClr val="000000"/>
                </a:solidFill>
                <a:latin typeface="Source Code Pro"/>
                <a:ea typeface="Source Code Pro"/>
                <a:cs typeface="Source Code Pro"/>
                <a:sym typeface="Source Code Pro"/>
              </a:rPr>
              <a:t>"¿Qué fuentes necesito?"</a:t>
            </a:r>
          </a:p>
          <a:p>
            <a:pPr marL="0" marR="0" lvl="0" indent="0" algn="l" rtl="0">
              <a:lnSpc>
                <a:spcPct val="100000"/>
              </a:lnSpc>
              <a:spcBef>
                <a:spcPts val="0"/>
              </a:spcBef>
              <a:spcAft>
                <a:spcPts val="0"/>
              </a:spcAft>
              <a:buClr>
                <a:srgbClr val="000000"/>
              </a:buClr>
              <a:buSzPts val="2400"/>
              <a:buFont typeface="Arial"/>
              <a:buNone/>
            </a:pPr>
            <a:endParaRPr lang="es-MX" sz="2400" b="1" i="0" u="none" strike="noStrike" cap="none" dirty="0">
              <a:solidFill>
                <a:srgbClr val="000000"/>
              </a:solidFill>
              <a:latin typeface="Source Code Pro"/>
              <a:ea typeface="Source Code Pro"/>
              <a:cs typeface="Source Code Pro"/>
              <a:sym typeface="Source Code Pro"/>
            </a:endParaRPr>
          </a:p>
          <a:p>
            <a:pPr marL="0" marR="0" lvl="0" indent="0" algn="l" rtl="0">
              <a:lnSpc>
                <a:spcPct val="100000"/>
              </a:lnSpc>
              <a:spcBef>
                <a:spcPts val="0"/>
              </a:spcBef>
              <a:spcAft>
                <a:spcPts val="0"/>
              </a:spcAft>
              <a:buClr>
                <a:srgbClr val="000000"/>
              </a:buClr>
              <a:buSzPts val="2400"/>
              <a:buFont typeface="Arial"/>
              <a:buNone/>
            </a:pPr>
            <a:r>
              <a:rPr lang="es-MX" sz="2400" b="1" i="0" u="none" strike="noStrike" cap="none" dirty="0">
                <a:solidFill>
                  <a:srgbClr val="000000"/>
                </a:solidFill>
                <a:latin typeface="Source Code Pro"/>
                <a:ea typeface="Source Code Pro"/>
                <a:cs typeface="Source Code Pro"/>
                <a:sym typeface="Source Code Pro"/>
              </a:rPr>
              <a:t>"¿De dónde vienen?"</a:t>
            </a:r>
            <a:endParaRPr sz="2400" b="1" i="0" u="none" strike="noStrike" cap="none" dirty="0">
              <a:solidFill>
                <a:srgbClr val="000000"/>
              </a:solidFill>
              <a:latin typeface="Source Code Pro"/>
              <a:ea typeface="Source Code Pro"/>
              <a:cs typeface="Source Code Pro"/>
              <a:sym typeface="Source Code Pro"/>
            </a:endParaRPr>
          </a:p>
        </p:txBody>
      </p:sp>
      <p:sp>
        <p:nvSpPr>
          <p:cNvPr id="180" name="Google Shape;180;g79f9cd10ef_0_108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latin typeface="Arial"/>
                <a:ea typeface="Arial"/>
                <a:cs typeface="Arial"/>
                <a:sym typeface="Arial"/>
              </a:rPr>
              <a:t>11</a:t>
            </a:fld>
            <a:endParaRPr>
              <a:latin typeface="Arial"/>
              <a:ea typeface="Arial"/>
              <a:cs typeface="Arial"/>
              <a:sym typeface="Arial"/>
            </a:endParaRPr>
          </a:p>
        </p:txBody>
      </p:sp>
      <p:sp>
        <p:nvSpPr>
          <p:cNvPr id="9" name="Google Shape;164;g79f9cd10ef_0_1073">
            <a:extLst>
              <a:ext uri="{FF2B5EF4-FFF2-40B4-BE49-F238E27FC236}">
                <a16:creationId xmlns:a16="http://schemas.microsoft.com/office/drawing/2014/main" id="{C3D8B0E3-2166-4BD9-B59B-41D23FA0377D}"/>
              </a:ext>
            </a:extLst>
          </p:cNvPr>
          <p:cNvSpPr txBox="1"/>
          <p:nvPr/>
        </p:nvSpPr>
        <p:spPr>
          <a:xfrm>
            <a:off x="2032157" y="2038784"/>
            <a:ext cx="3695528" cy="830966"/>
          </a:xfrm>
          <a:prstGeom prst="rect">
            <a:avLst/>
          </a:prstGeom>
          <a:solidFill>
            <a:srgbClr val="FFFF00"/>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s-CL" sz="2100" b="1" dirty="0">
                <a:latin typeface="Source Code Pro"/>
                <a:ea typeface="Source Code Pro"/>
                <a:cs typeface="Source Code Pro"/>
                <a:sym typeface="Source Code Pro"/>
              </a:rPr>
              <a:t>Puedo a</a:t>
            </a:r>
            <a:r>
              <a:rPr lang="es-CL" sz="2100" b="1" i="0" u="none" strike="noStrike" cap="none" dirty="0">
                <a:solidFill>
                  <a:srgbClr val="000000"/>
                </a:solidFill>
                <a:latin typeface="Source Code Pro"/>
                <a:ea typeface="Source Code Pro"/>
                <a:cs typeface="Source Code Pro"/>
                <a:sym typeface="Source Code Pro"/>
              </a:rPr>
              <a:t>prender nuevos hechos.</a:t>
            </a:r>
          </a:p>
        </p:txBody>
      </p:sp>
      <p:sp>
        <p:nvSpPr>
          <p:cNvPr id="10" name="Google Shape;165;g79f9cd10ef_0_1073">
            <a:extLst>
              <a:ext uri="{FF2B5EF4-FFF2-40B4-BE49-F238E27FC236}">
                <a16:creationId xmlns:a16="http://schemas.microsoft.com/office/drawing/2014/main" id="{6E2DC581-54F1-4C6B-9AE2-B6B1483A83E6}"/>
              </a:ext>
            </a:extLst>
          </p:cNvPr>
          <p:cNvSpPr txBox="1"/>
          <p:nvPr/>
        </p:nvSpPr>
        <p:spPr>
          <a:xfrm>
            <a:off x="2060645" y="3027486"/>
            <a:ext cx="3575600" cy="831300"/>
          </a:xfrm>
          <a:prstGeom prst="rect">
            <a:avLst/>
          </a:prstGeom>
          <a:solidFill>
            <a:srgbClr val="FFFF00"/>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n-US" sz="2100" b="1" i="0" u="none" strike="noStrike" cap="none" dirty="0" err="1">
                <a:solidFill>
                  <a:srgbClr val="000000"/>
                </a:solidFill>
                <a:latin typeface="Source Code Pro"/>
                <a:ea typeface="Source Code Pro"/>
                <a:cs typeface="Source Code Pro"/>
                <a:sym typeface="Source Code Pro"/>
              </a:rPr>
              <a:t>Puedo</a:t>
            </a:r>
            <a:r>
              <a:rPr lang="en-US" sz="2100" b="1" i="0" u="none" strike="noStrike" cap="none" dirty="0">
                <a:solidFill>
                  <a:srgbClr val="000000"/>
                </a:solidFill>
                <a:latin typeface="Source Code Pro"/>
                <a:ea typeface="Source Code Pro"/>
                <a:cs typeface="Source Code Pro"/>
                <a:sym typeface="Source Code Pro"/>
              </a:rPr>
              <a:t> </a:t>
            </a:r>
            <a:r>
              <a:rPr lang="en-US" sz="2100" b="1" i="0" u="none" strike="noStrike" cap="none" dirty="0" err="1">
                <a:solidFill>
                  <a:srgbClr val="000000"/>
                </a:solidFill>
                <a:latin typeface="Source Code Pro"/>
                <a:ea typeface="Source Code Pro"/>
                <a:cs typeface="Source Code Pro"/>
                <a:sym typeface="Source Code Pro"/>
              </a:rPr>
              <a:t>compartir</a:t>
            </a:r>
            <a:r>
              <a:rPr lang="en-US" sz="2100" b="1" i="0" u="none" strike="noStrike" cap="none" dirty="0">
                <a:solidFill>
                  <a:srgbClr val="000000"/>
                </a:solidFill>
                <a:latin typeface="Source Code Pro"/>
                <a:ea typeface="Source Code Pro"/>
                <a:cs typeface="Source Code Pro"/>
                <a:sym typeface="Source Code Pro"/>
              </a:rPr>
              <a:t> </a:t>
            </a:r>
            <a:r>
              <a:rPr lang="en-US" sz="2100" b="1" i="0" u="none" strike="noStrike" cap="none" dirty="0" err="1">
                <a:solidFill>
                  <a:srgbClr val="000000"/>
                </a:solidFill>
                <a:latin typeface="Source Code Pro"/>
                <a:ea typeface="Source Code Pro"/>
                <a:cs typeface="Source Code Pro"/>
                <a:sym typeface="Source Code Pro"/>
              </a:rPr>
              <a:t>información</a:t>
            </a:r>
            <a:r>
              <a:rPr lang="en-US" sz="2100" b="1" i="0" u="none" strike="noStrike" cap="none" dirty="0">
                <a:solidFill>
                  <a:srgbClr val="000000"/>
                </a:solidFill>
                <a:latin typeface="Source Code Pro"/>
                <a:ea typeface="Source Code Pro"/>
                <a:cs typeface="Source Code Pro"/>
                <a:sym typeface="Source Code Pro"/>
              </a:rPr>
              <a:t> </a:t>
            </a:r>
            <a:r>
              <a:rPr lang="en-US" sz="2100" b="1" i="0" u="none" strike="noStrike" cap="none" dirty="0" err="1">
                <a:solidFill>
                  <a:srgbClr val="000000"/>
                </a:solidFill>
                <a:latin typeface="Source Code Pro"/>
                <a:ea typeface="Source Code Pro"/>
                <a:cs typeface="Source Code Pro"/>
                <a:sym typeface="Source Code Pro"/>
              </a:rPr>
              <a:t>correcta</a:t>
            </a:r>
            <a:r>
              <a:rPr lang="en-US" sz="2100" b="1" i="0" u="none" strike="noStrike" cap="none" dirty="0">
                <a:solidFill>
                  <a:srgbClr val="000000"/>
                </a:solidFill>
                <a:latin typeface="Source Code Pro"/>
                <a:ea typeface="Source Code Pro"/>
                <a:cs typeface="Source Code Pro"/>
                <a:sym typeface="Source Code Pro"/>
              </a:rPr>
              <a:t>.</a:t>
            </a:r>
            <a:endParaRPr sz="2100" b="1" i="0" u="none" strike="noStrike" cap="none" dirty="0">
              <a:solidFill>
                <a:srgbClr val="000000"/>
              </a:solidFill>
              <a:latin typeface="Source Code Pro"/>
              <a:ea typeface="Source Code Pro"/>
              <a:cs typeface="Source Code Pro"/>
              <a:sym typeface="Source Code Pro"/>
            </a:endParaRPr>
          </a:p>
        </p:txBody>
      </p:sp>
      <p:sp>
        <p:nvSpPr>
          <p:cNvPr id="11" name="Google Shape;166;g79f9cd10ef_0_1073">
            <a:extLst>
              <a:ext uri="{FF2B5EF4-FFF2-40B4-BE49-F238E27FC236}">
                <a16:creationId xmlns:a16="http://schemas.microsoft.com/office/drawing/2014/main" id="{EDE6D23B-F855-48B0-BA72-F45E0B21FA68}"/>
              </a:ext>
            </a:extLst>
          </p:cNvPr>
          <p:cNvSpPr txBox="1"/>
          <p:nvPr/>
        </p:nvSpPr>
        <p:spPr>
          <a:xfrm>
            <a:off x="2060645" y="4023025"/>
            <a:ext cx="3575600" cy="1154400"/>
          </a:xfrm>
          <a:prstGeom prst="rect">
            <a:avLst/>
          </a:prstGeom>
          <a:solidFill>
            <a:srgbClr val="FFFF00"/>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100"/>
              <a:buFont typeface="Arial"/>
              <a:buNone/>
            </a:pPr>
            <a:r>
              <a:rPr lang="es-MX" sz="2100" b="1" i="0" u="none" strike="noStrike" cap="none" dirty="0">
                <a:solidFill>
                  <a:srgbClr val="000000"/>
                </a:solidFill>
                <a:latin typeface="Source Code Pro"/>
                <a:ea typeface="Source Code Pro"/>
                <a:cs typeface="Source Code Pro"/>
                <a:sym typeface="Source Code Pro"/>
              </a:rPr>
              <a:t>Puedo aprender sobre el pasado, el presente y el futuro.</a:t>
            </a:r>
            <a:endParaRPr sz="2100" b="1" i="0" u="none" strike="noStrike" cap="none" dirty="0">
              <a:solidFill>
                <a:srgbClr val="000000"/>
              </a:solidFill>
              <a:latin typeface="Source Code Pro"/>
              <a:ea typeface="Source Code Pro"/>
              <a:cs typeface="Source Code Pro"/>
              <a:sym typeface="Source Code Pr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4"/>
        <p:cNvGrpSpPr/>
        <p:nvPr/>
      </p:nvGrpSpPr>
      <p:grpSpPr>
        <a:xfrm>
          <a:off x="0" y="0"/>
          <a:ext cx="0" cy="0"/>
          <a:chOff x="0" y="0"/>
          <a:chExt cx="0" cy="0"/>
        </a:xfrm>
      </p:grpSpPr>
      <p:sp>
        <p:nvSpPr>
          <p:cNvPr id="185" name="Google Shape;185;g79f9cd10ef_0_1128"/>
          <p:cNvSpPr txBox="1">
            <a:spLocks noGrp="1"/>
          </p:cNvSpPr>
          <p:nvPr>
            <p:ph type="title"/>
          </p:nvPr>
        </p:nvSpPr>
        <p:spPr>
          <a:xfrm>
            <a:off x="838200" y="365125"/>
            <a:ext cx="10515600" cy="75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dirty="0">
                <a:solidFill>
                  <a:srgbClr val="FFFF00"/>
                </a:solidFill>
                <a:latin typeface="Comic Sans MS"/>
                <a:ea typeface="Comic Sans MS"/>
                <a:cs typeface="Comic Sans MS"/>
                <a:sym typeface="Comic Sans MS"/>
              </a:rPr>
              <a:t>Dos </a:t>
            </a:r>
            <a:r>
              <a:rPr lang="en-US" dirty="0" err="1">
                <a:solidFill>
                  <a:srgbClr val="FFFF00"/>
                </a:solidFill>
                <a:latin typeface="Comic Sans MS"/>
                <a:ea typeface="Comic Sans MS"/>
                <a:cs typeface="Comic Sans MS"/>
                <a:sym typeface="Comic Sans MS"/>
              </a:rPr>
              <a:t>tipos</a:t>
            </a:r>
            <a:r>
              <a:rPr lang="en-US" dirty="0">
                <a:solidFill>
                  <a:srgbClr val="FFFF00"/>
                </a:solidFill>
                <a:latin typeface="Comic Sans MS"/>
                <a:ea typeface="Comic Sans MS"/>
                <a:cs typeface="Comic Sans MS"/>
                <a:sym typeface="Comic Sans MS"/>
              </a:rPr>
              <a:t> </a:t>
            </a:r>
            <a:r>
              <a:rPr lang="es-CL" dirty="0">
                <a:solidFill>
                  <a:srgbClr val="FFFF00"/>
                </a:solidFill>
                <a:latin typeface="Comic Sans MS"/>
                <a:ea typeface="Comic Sans MS"/>
                <a:cs typeface="Comic Sans MS"/>
                <a:sym typeface="Comic Sans MS"/>
              </a:rPr>
              <a:t>de</a:t>
            </a:r>
            <a:r>
              <a:rPr lang="en-US" dirty="0">
                <a:solidFill>
                  <a:srgbClr val="FFFF00"/>
                </a:solidFill>
                <a:latin typeface="Comic Sans MS"/>
                <a:ea typeface="Comic Sans MS"/>
                <a:cs typeface="Comic Sans MS"/>
                <a:sym typeface="Comic Sans MS"/>
              </a:rPr>
              <a:t> </a:t>
            </a:r>
            <a:r>
              <a:rPr lang="en-US" dirty="0" err="1">
                <a:solidFill>
                  <a:srgbClr val="FFFF00"/>
                </a:solidFill>
                <a:latin typeface="Comic Sans MS"/>
                <a:ea typeface="Comic Sans MS"/>
                <a:cs typeface="Comic Sans MS"/>
                <a:sym typeface="Comic Sans MS"/>
              </a:rPr>
              <a:t>fuentes</a:t>
            </a:r>
            <a:endParaRPr dirty="0">
              <a:solidFill>
                <a:srgbClr val="FFFF00"/>
              </a:solidFill>
              <a:latin typeface="Comic Sans MS"/>
              <a:ea typeface="Comic Sans MS"/>
              <a:cs typeface="Comic Sans MS"/>
              <a:sym typeface="Comic Sans MS"/>
            </a:endParaRPr>
          </a:p>
        </p:txBody>
      </p:sp>
      <p:sp>
        <p:nvSpPr>
          <p:cNvPr id="186" name="Google Shape;186;g79f9cd10ef_0_1128"/>
          <p:cNvSpPr txBox="1">
            <a:spLocks noGrp="1"/>
          </p:cNvSpPr>
          <p:nvPr>
            <p:ph type="body" idx="1"/>
          </p:nvPr>
        </p:nvSpPr>
        <p:spPr>
          <a:xfrm>
            <a:off x="838200" y="1118125"/>
            <a:ext cx="5181600" cy="50586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SzPts val="1800"/>
              <a:buNone/>
            </a:pPr>
            <a:r>
              <a:rPr lang="es-MX" sz="3500" b="1" u="sng" dirty="0">
                <a:solidFill>
                  <a:srgbClr val="FFFFFF"/>
                </a:solidFill>
                <a:latin typeface="Comic Sans MS"/>
                <a:ea typeface="Comic Sans MS"/>
                <a:cs typeface="Comic Sans MS"/>
                <a:sym typeface="Comic Sans MS"/>
              </a:rPr>
              <a:t>Fuentes primarias</a:t>
            </a:r>
          </a:p>
          <a:p>
            <a:pPr indent="-457200"/>
            <a:r>
              <a:rPr lang="es-MX" sz="3500" dirty="0">
                <a:solidFill>
                  <a:srgbClr val="FFFFFF"/>
                </a:solidFill>
                <a:latin typeface="Comic Sans MS"/>
                <a:ea typeface="Comic Sans MS"/>
                <a:cs typeface="Comic Sans MS"/>
                <a:sym typeface="Comic Sans MS"/>
              </a:rPr>
              <a:t>Las fuentes primarias pueden ser materiales originales o conocimientos creados por alguien hace mucho tiempo.</a:t>
            </a:r>
          </a:p>
          <a:p>
            <a:pPr lvl="1" indent="-457200"/>
            <a:r>
              <a:rPr lang="es-MX" sz="3000" dirty="0">
                <a:solidFill>
                  <a:srgbClr val="FFFFFF"/>
                </a:solidFill>
                <a:latin typeface="Comic Sans MS"/>
                <a:ea typeface="Comic Sans MS"/>
                <a:cs typeface="Comic Sans MS"/>
                <a:sym typeface="Comic Sans MS"/>
              </a:rPr>
              <a:t>Una foto de Kodak.</a:t>
            </a:r>
          </a:p>
          <a:p>
            <a:pPr lvl="1" indent="-457200"/>
            <a:r>
              <a:rPr lang="es-MX" sz="3000" dirty="0">
                <a:solidFill>
                  <a:srgbClr val="FFFFFF"/>
                </a:solidFill>
                <a:latin typeface="Comic Sans MS"/>
                <a:ea typeface="Comic Sans MS"/>
                <a:cs typeface="Comic Sans MS"/>
                <a:sym typeface="Comic Sans MS"/>
              </a:rPr>
              <a:t>La historia de tu abuelo que te contó.</a:t>
            </a:r>
          </a:p>
        </p:txBody>
      </p:sp>
      <p:sp>
        <p:nvSpPr>
          <p:cNvPr id="187" name="Google Shape;187;g79f9cd10ef_0_1128"/>
          <p:cNvSpPr txBox="1">
            <a:spLocks noGrp="1"/>
          </p:cNvSpPr>
          <p:nvPr>
            <p:ph type="body" idx="2"/>
          </p:nvPr>
        </p:nvSpPr>
        <p:spPr>
          <a:xfrm>
            <a:off x="6172200" y="1118225"/>
            <a:ext cx="5181600" cy="5058600"/>
          </a:xfrm>
          <a:prstGeom prst="rect">
            <a:avLst/>
          </a:prstGeom>
          <a:noFill/>
          <a:ln>
            <a:noFill/>
          </a:ln>
        </p:spPr>
        <p:txBody>
          <a:bodyPr spcFirstLastPara="1" wrap="square" lIns="91425" tIns="45700" rIns="91425" bIns="45700" anchor="t" anchorCtr="0">
            <a:normAutofit fontScale="92500"/>
          </a:bodyPr>
          <a:lstStyle/>
          <a:p>
            <a:pPr marL="0" lvl="0" indent="0" algn="ctr" rtl="0">
              <a:lnSpc>
                <a:spcPct val="90000"/>
              </a:lnSpc>
              <a:spcBef>
                <a:spcPts val="1000"/>
              </a:spcBef>
              <a:spcAft>
                <a:spcPts val="0"/>
              </a:spcAft>
              <a:buSzPct val="55598"/>
              <a:buNone/>
            </a:pPr>
            <a:r>
              <a:rPr lang="es-MX" sz="3500" b="1" u="sng" dirty="0">
                <a:solidFill>
                  <a:srgbClr val="FFFFFF"/>
                </a:solidFill>
                <a:latin typeface="Comic Sans MS"/>
                <a:ea typeface="Comic Sans MS"/>
                <a:cs typeface="Comic Sans MS"/>
                <a:sym typeface="Comic Sans MS"/>
              </a:rPr>
              <a:t>Fuentes secundarias</a:t>
            </a:r>
          </a:p>
          <a:p>
            <a:pPr indent="-457200">
              <a:buSzPct val="55598"/>
            </a:pPr>
            <a:r>
              <a:rPr lang="es-MX" sz="3500" dirty="0">
                <a:solidFill>
                  <a:srgbClr val="FFFFFF"/>
                </a:solidFill>
                <a:latin typeface="Comic Sans MS"/>
                <a:ea typeface="Comic Sans MS"/>
                <a:cs typeface="Comic Sans MS"/>
                <a:sym typeface="Comic Sans MS"/>
              </a:rPr>
              <a:t>Describe hechos, eventos e información, como libros de historia.</a:t>
            </a:r>
            <a:br>
              <a:rPr lang="es-MX" sz="3500" dirty="0">
                <a:solidFill>
                  <a:srgbClr val="FFFFFF"/>
                </a:solidFill>
                <a:latin typeface="Comic Sans MS"/>
                <a:ea typeface="Comic Sans MS"/>
                <a:cs typeface="Comic Sans MS"/>
                <a:sym typeface="Comic Sans MS"/>
              </a:rPr>
            </a:br>
            <a:endParaRPr lang="es-MX" sz="3500" dirty="0">
              <a:solidFill>
                <a:srgbClr val="FFFFFF"/>
              </a:solidFill>
              <a:latin typeface="Comic Sans MS"/>
              <a:ea typeface="Comic Sans MS"/>
              <a:cs typeface="Comic Sans MS"/>
              <a:sym typeface="Comic Sans MS"/>
            </a:endParaRPr>
          </a:p>
          <a:p>
            <a:pPr indent="-457200">
              <a:buSzPct val="55598"/>
            </a:pPr>
            <a:r>
              <a:rPr lang="es-MX" sz="3500" dirty="0">
                <a:solidFill>
                  <a:srgbClr val="FFFFFF"/>
                </a:solidFill>
                <a:latin typeface="Comic Sans MS"/>
                <a:ea typeface="Comic Sans MS"/>
                <a:cs typeface="Comic Sans MS"/>
                <a:sym typeface="Comic Sans MS"/>
              </a:rPr>
              <a:t>No es la fuente de información original, como un artículo de periódico que describe un evento en 2015.</a:t>
            </a:r>
            <a:endParaRPr dirty="0">
              <a:solidFill>
                <a:srgbClr val="FFFFFF"/>
              </a:solidFill>
              <a:latin typeface="Comic Sans MS"/>
              <a:ea typeface="Comic Sans MS"/>
              <a:cs typeface="Comic Sans MS"/>
              <a:sym typeface="Comic Sans MS"/>
            </a:endParaRPr>
          </a:p>
        </p:txBody>
      </p:sp>
      <p:sp>
        <p:nvSpPr>
          <p:cNvPr id="188" name="Google Shape;188;g79f9cd10ef_0_11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2"/>
        <p:cNvGrpSpPr/>
        <p:nvPr/>
      </p:nvGrpSpPr>
      <p:grpSpPr>
        <a:xfrm>
          <a:off x="0" y="0"/>
          <a:ext cx="0" cy="0"/>
          <a:chOff x="0" y="0"/>
          <a:chExt cx="0" cy="0"/>
        </a:xfrm>
      </p:grpSpPr>
      <p:sp>
        <p:nvSpPr>
          <p:cNvPr id="193" name="Google Shape;193;g79f9cd10ef_0_1111"/>
          <p:cNvSpPr txBox="1">
            <a:spLocks noGrp="1"/>
          </p:cNvSpPr>
          <p:nvPr>
            <p:ph type="title"/>
          </p:nvPr>
        </p:nvSpPr>
        <p:spPr>
          <a:xfrm>
            <a:off x="857383" y="479254"/>
            <a:ext cx="4300771" cy="1823400"/>
          </a:xfrm>
          <a:prstGeom prst="rect">
            <a:avLst/>
          </a:prstGeom>
          <a:noFill/>
          <a:ln>
            <a:noFill/>
          </a:ln>
        </p:spPr>
        <p:txBody>
          <a:bodyPr spcFirstLastPara="1" wrap="square" lIns="91425" tIns="45700" rIns="91425" bIns="45700" anchor="ctr" anchorCtr="0">
            <a:normAutofit/>
          </a:bodyPr>
          <a:lstStyle/>
          <a:p>
            <a:pPr lvl="0"/>
            <a:r>
              <a:rPr lang="es-MX" dirty="0"/>
              <a:t>¡No puede elegir cualquier fuente antigua!</a:t>
            </a:r>
            <a:endParaRPr dirty="0"/>
          </a:p>
        </p:txBody>
      </p:sp>
      <p:sp>
        <p:nvSpPr>
          <p:cNvPr id="194" name="Google Shape;194;g79f9cd10ef_0_1111"/>
          <p:cNvSpPr txBox="1">
            <a:spLocks noGrp="1"/>
          </p:cNvSpPr>
          <p:nvPr>
            <p:ph type="body" idx="1"/>
          </p:nvPr>
        </p:nvSpPr>
        <p:spPr>
          <a:xfrm>
            <a:off x="7558450" y="2709425"/>
            <a:ext cx="3795300" cy="3467400"/>
          </a:xfrm>
          <a:prstGeom prst="rect">
            <a:avLst/>
          </a:prstGeom>
          <a:noFill/>
          <a:ln>
            <a:noFill/>
          </a:ln>
        </p:spPr>
        <p:txBody>
          <a:bodyPr spcFirstLastPara="1" wrap="square" lIns="91425" tIns="45700" rIns="91425" bIns="45700" anchor="t" anchorCtr="0">
            <a:normAutofit/>
          </a:bodyPr>
          <a:lstStyle/>
          <a:p>
            <a:pPr marL="0" lvl="0" indent="0">
              <a:spcAft>
                <a:spcPts val="1600"/>
              </a:spcAft>
              <a:buNone/>
            </a:pPr>
            <a:r>
              <a:rPr lang="es-MX" sz="3100" dirty="0"/>
              <a:t>Además, tus profesores lo saben. ¡Estarán mirando!</a:t>
            </a:r>
            <a:endParaRPr sz="3100" dirty="0"/>
          </a:p>
        </p:txBody>
      </p:sp>
      <p:sp>
        <p:nvSpPr>
          <p:cNvPr id="195" name="Google Shape;195;g79f9cd10ef_0_11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latin typeface="Arial"/>
                <a:ea typeface="Arial"/>
                <a:cs typeface="Arial"/>
                <a:sym typeface="Arial"/>
              </a:rPr>
              <a:t>13</a:t>
            </a:fld>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193"/>
                                        </p:tgtEl>
                                        <p:attrNameLst>
                                          <p:attrName>r</p:attrName>
                                        </p:attrNameLst>
                                      </p:cBhvr>
                                    </p:animRot>
                                  </p:childTnLst>
                                </p:cTn>
                              </p:par>
                            </p:childTnLst>
                          </p:cTn>
                        </p:par>
                        <p:par>
                          <p:cTn id="7" fill="hold">
                            <p:stCondLst>
                              <p:cond delay="1000"/>
                            </p:stCondLst>
                            <p:childTnLst>
                              <p:par>
                                <p:cTn id="8" presetID="2" presetClass="entr" presetSubtype="2" fill="hold" nodeType="afterEffect">
                                  <p:stCondLst>
                                    <p:cond delay="0"/>
                                  </p:stCondLst>
                                  <p:childTnLst>
                                    <p:set>
                                      <p:cBhvr>
                                        <p:cTn id="9" dur="1" fill="hold">
                                          <p:stCondLst>
                                            <p:cond delay="0"/>
                                          </p:stCondLst>
                                        </p:cTn>
                                        <p:tgtEl>
                                          <p:spTgt spid="194"/>
                                        </p:tgtEl>
                                        <p:attrNameLst>
                                          <p:attrName>style.visibility</p:attrName>
                                        </p:attrNameLst>
                                      </p:cBhvr>
                                      <p:to>
                                        <p:strVal val="visible"/>
                                      </p:to>
                                    </p:set>
                                    <p:anim calcmode="lin" valueType="num">
                                      <p:cBhvr additive="base">
                                        <p:cTn id="10" dur="1000"/>
                                        <p:tgtEl>
                                          <p:spTgt spid="19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9"/>
        <p:cNvGrpSpPr/>
        <p:nvPr/>
      </p:nvGrpSpPr>
      <p:grpSpPr>
        <a:xfrm>
          <a:off x="0" y="0"/>
          <a:ext cx="0" cy="0"/>
          <a:chOff x="0" y="0"/>
          <a:chExt cx="0" cy="0"/>
        </a:xfrm>
      </p:grpSpPr>
      <p:sp>
        <p:nvSpPr>
          <p:cNvPr id="200" name="Google Shape;20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s-MX" b="1" dirty="0">
                <a:solidFill>
                  <a:srgbClr val="F3F3F3"/>
                </a:solidFill>
                <a:latin typeface="Comic Sans MS"/>
                <a:ea typeface="Comic Sans MS"/>
                <a:cs typeface="Comic Sans MS"/>
                <a:sym typeface="Comic Sans MS"/>
              </a:rPr>
              <a:t>Pensamiento crítico: use las palabras de la pregunta</a:t>
            </a:r>
            <a:endParaRPr b="1" dirty="0">
              <a:solidFill>
                <a:srgbClr val="F3F3F3"/>
              </a:solidFill>
              <a:latin typeface="Comic Sans MS"/>
              <a:ea typeface="Comic Sans MS"/>
              <a:cs typeface="Comic Sans MS"/>
              <a:sym typeface="Comic Sans MS"/>
            </a:endParaRPr>
          </a:p>
        </p:txBody>
      </p:sp>
      <p:sp>
        <p:nvSpPr>
          <p:cNvPr id="201" name="Google Shape;20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lnSpcReduction="10000"/>
          </a:bodyPr>
          <a:lstStyle/>
          <a:p>
            <a:pPr marL="457200" lvl="0" indent="-444500" algn="l" rtl="0">
              <a:lnSpc>
                <a:spcPct val="90000"/>
              </a:lnSpc>
              <a:spcBef>
                <a:spcPts val="1000"/>
              </a:spcBef>
              <a:spcAft>
                <a:spcPts val="0"/>
              </a:spcAft>
              <a:buClr>
                <a:srgbClr val="F3F3F3"/>
              </a:buClr>
              <a:buSzPts val="3400"/>
              <a:buChar char="●"/>
            </a:pPr>
            <a:r>
              <a:rPr lang="es-MX" sz="4000" dirty="0">
                <a:solidFill>
                  <a:schemeClr val="bg1"/>
                </a:solidFill>
                <a:latin typeface="Comic Sans MS"/>
                <a:ea typeface="Comic Sans MS"/>
                <a:cs typeface="Comic Sans MS"/>
                <a:sym typeface="Comic Sans MS"/>
              </a:rPr>
              <a:t>¿</a:t>
            </a:r>
            <a:r>
              <a:rPr lang="es-MX" sz="4000" dirty="0">
                <a:solidFill>
                  <a:srgbClr val="FFFF00"/>
                </a:solidFill>
                <a:latin typeface="Comic Sans MS"/>
                <a:ea typeface="Comic Sans MS"/>
                <a:cs typeface="Comic Sans MS"/>
                <a:sym typeface="Comic Sans MS"/>
              </a:rPr>
              <a:t>Quién</a:t>
            </a:r>
            <a:r>
              <a:rPr lang="es-MX" sz="4000" dirty="0">
                <a:solidFill>
                  <a:schemeClr val="bg1"/>
                </a:solidFill>
                <a:latin typeface="Comic Sans MS"/>
                <a:ea typeface="Comic Sans MS"/>
                <a:cs typeface="Comic Sans MS"/>
                <a:sym typeface="Comic Sans MS"/>
              </a:rPr>
              <a:t> creó la fuente o quién tiene la información?</a:t>
            </a:r>
          </a:p>
          <a:p>
            <a:pPr marL="457200" lvl="0" indent="-444500" algn="l" rtl="0">
              <a:lnSpc>
                <a:spcPct val="90000"/>
              </a:lnSpc>
              <a:spcBef>
                <a:spcPts val="1000"/>
              </a:spcBef>
              <a:spcAft>
                <a:spcPts val="0"/>
              </a:spcAft>
              <a:buClr>
                <a:srgbClr val="F3F3F3"/>
              </a:buClr>
              <a:buSzPts val="3400"/>
              <a:buChar char="●"/>
            </a:pPr>
            <a:r>
              <a:rPr lang="es-MX" sz="4000" dirty="0">
                <a:solidFill>
                  <a:schemeClr val="bg1"/>
                </a:solidFill>
                <a:latin typeface="Comic Sans MS"/>
                <a:ea typeface="Comic Sans MS"/>
                <a:cs typeface="Comic Sans MS"/>
                <a:sym typeface="Comic Sans MS"/>
              </a:rPr>
              <a:t>¿</a:t>
            </a:r>
            <a:r>
              <a:rPr lang="es-MX" sz="4000" dirty="0">
                <a:solidFill>
                  <a:srgbClr val="FFFF00"/>
                </a:solidFill>
                <a:latin typeface="Comic Sans MS"/>
                <a:ea typeface="Comic Sans MS"/>
                <a:cs typeface="Comic Sans MS"/>
                <a:sym typeface="Comic Sans MS"/>
              </a:rPr>
              <a:t>Qué</a:t>
            </a:r>
            <a:r>
              <a:rPr lang="es-MX" sz="4000" dirty="0">
                <a:solidFill>
                  <a:schemeClr val="bg1"/>
                </a:solidFill>
                <a:latin typeface="Comic Sans MS"/>
                <a:ea typeface="Comic Sans MS"/>
                <a:cs typeface="Comic Sans MS"/>
                <a:sym typeface="Comic Sans MS"/>
              </a:rPr>
              <a:t> información necesito?</a:t>
            </a:r>
          </a:p>
          <a:p>
            <a:pPr marL="457200" lvl="0" indent="-444500" algn="l" rtl="0">
              <a:lnSpc>
                <a:spcPct val="90000"/>
              </a:lnSpc>
              <a:spcBef>
                <a:spcPts val="1000"/>
              </a:spcBef>
              <a:spcAft>
                <a:spcPts val="0"/>
              </a:spcAft>
              <a:buClr>
                <a:srgbClr val="F3F3F3"/>
              </a:buClr>
              <a:buSzPts val="3400"/>
              <a:buChar char="●"/>
            </a:pPr>
            <a:r>
              <a:rPr lang="es-MX" sz="4000" dirty="0">
                <a:solidFill>
                  <a:schemeClr val="bg1"/>
                </a:solidFill>
                <a:latin typeface="Comic Sans MS"/>
                <a:ea typeface="Comic Sans MS"/>
                <a:cs typeface="Comic Sans MS"/>
                <a:sym typeface="Comic Sans MS"/>
              </a:rPr>
              <a:t>¿</a:t>
            </a:r>
            <a:r>
              <a:rPr lang="es-MX" sz="4000" dirty="0">
                <a:solidFill>
                  <a:srgbClr val="FFFF00"/>
                </a:solidFill>
                <a:latin typeface="Comic Sans MS"/>
                <a:ea typeface="Comic Sans MS"/>
                <a:cs typeface="Comic Sans MS"/>
                <a:sym typeface="Comic Sans MS"/>
              </a:rPr>
              <a:t>Cuándo</a:t>
            </a:r>
            <a:r>
              <a:rPr lang="es-MX" sz="4000" dirty="0">
                <a:solidFill>
                  <a:schemeClr val="bg1"/>
                </a:solidFill>
                <a:latin typeface="Comic Sans MS"/>
                <a:ea typeface="Comic Sans MS"/>
                <a:cs typeface="Comic Sans MS"/>
                <a:sym typeface="Comic Sans MS"/>
              </a:rPr>
              <a:t> fue creado?</a:t>
            </a:r>
          </a:p>
          <a:p>
            <a:pPr marL="457200" lvl="0" indent="-444500" algn="l" rtl="0">
              <a:lnSpc>
                <a:spcPct val="90000"/>
              </a:lnSpc>
              <a:spcBef>
                <a:spcPts val="1000"/>
              </a:spcBef>
              <a:spcAft>
                <a:spcPts val="0"/>
              </a:spcAft>
              <a:buClr>
                <a:srgbClr val="F3F3F3"/>
              </a:buClr>
              <a:buSzPts val="3400"/>
              <a:buChar char="●"/>
            </a:pPr>
            <a:r>
              <a:rPr lang="es-MX" sz="4000" dirty="0">
                <a:solidFill>
                  <a:schemeClr val="bg1"/>
                </a:solidFill>
                <a:latin typeface="Comic Sans MS"/>
                <a:ea typeface="Comic Sans MS"/>
                <a:cs typeface="Comic Sans MS"/>
                <a:sym typeface="Comic Sans MS"/>
              </a:rPr>
              <a:t>¿</a:t>
            </a:r>
            <a:r>
              <a:rPr lang="es-MX" sz="4000" dirty="0">
                <a:solidFill>
                  <a:srgbClr val="FFFF00"/>
                </a:solidFill>
                <a:latin typeface="Comic Sans MS"/>
                <a:ea typeface="Comic Sans MS"/>
                <a:cs typeface="Comic Sans MS"/>
                <a:sym typeface="Comic Sans MS"/>
              </a:rPr>
              <a:t>Dónde</a:t>
            </a:r>
            <a:r>
              <a:rPr lang="es-MX" sz="4000" dirty="0">
                <a:solidFill>
                  <a:schemeClr val="bg1"/>
                </a:solidFill>
                <a:latin typeface="Comic Sans MS"/>
                <a:ea typeface="Comic Sans MS"/>
                <a:cs typeface="Comic Sans MS"/>
                <a:sym typeface="Comic Sans MS"/>
              </a:rPr>
              <a:t> obtengo información?</a:t>
            </a:r>
          </a:p>
          <a:p>
            <a:pPr marL="457200" lvl="0" indent="-444500" algn="l" rtl="0">
              <a:lnSpc>
                <a:spcPct val="90000"/>
              </a:lnSpc>
              <a:spcBef>
                <a:spcPts val="1000"/>
              </a:spcBef>
              <a:spcAft>
                <a:spcPts val="0"/>
              </a:spcAft>
              <a:buClr>
                <a:srgbClr val="F3F3F3"/>
              </a:buClr>
              <a:buSzPts val="3400"/>
              <a:buChar char="●"/>
            </a:pPr>
            <a:r>
              <a:rPr lang="es-MX" sz="4000" dirty="0">
                <a:solidFill>
                  <a:schemeClr val="bg1"/>
                </a:solidFill>
                <a:latin typeface="Comic Sans MS"/>
                <a:ea typeface="Comic Sans MS"/>
                <a:cs typeface="Comic Sans MS"/>
                <a:sym typeface="Comic Sans MS"/>
              </a:rPr>
              <a:t>¿</a:t>
            </a:r>
            <a:r>
              <a:rPr lang="es-MX" sz="4000" dirty="0">
                <a:solidFill>
                  <a:srgbClr val="FFFF00"/>
                </a:solidFill>
                <a:latin typeface="Comic Sans MS"/>
                <a:ea typeface="Comic Sans MS"/>
                <a:cs typeface="Comic Sans MS"/>
                <a:sym typeface="Comic Sans MS"/>
              </a:rPr>
              <a:t>Por qué </a:t>
            </a:r>
            <a:r>
              <a:rPr lang="es-MX" sz="4000" dirty="0">
                <a:solidFill>
                  <a:schemeClr val="bg1"/>
                </a:solidFill>
                <a:latin typeface="Comic Sans MS"/>
                <a:ea typeface="Comic Sans MS"/>
                <a:cs typeface="Comic Sans MS"/>
                <a:sym typeface="Comic Sans MS"/>
              </a:rPr>
              <a:t>lo necesito?</a:t>
            </a:r>
          </a:p>
          <a:p>
            <a:pPr marL="457200" lvl="0" indent="-444500" algn="l" rtl="0">
              <a:lnSpc>
                <a:spcPct val="90000"/>
              </a:lnSpc>
              <a:spcBef>
                <a:spcPts val="1000"/>
              </a:spcBef>
              <a:spcAft>
                <a:spcPts val="0"/>
              </a:spcAft>
              <a:buClr>
                <a:srgbClr val="F3F3F3"/>
              </a:buClr>
              <a:buSzPts val="3400"/>
              <a:buChar char="●"/>
            </a:pPr>
            <a:r>
              <a:rPr lang="es-MX" sz="4000" dirty="0">
                <a:solidFill>
                  <a:schemeClr val="bg1"/>
                </a:solidFill>
                <a:latin typeface="Comic Sans MS"/>
                <a:ea typeface="Comic Sans MS"/>
                <a:cs typeface="Comic Sans MS"/>
                <a:sym typeface="Comic Sans MS"/>
              </a:rPr>
              <a:t>¿</a:t>
            </a:r>
            <a:r>
              <a:rPr lang="es-MX" sz="4000" dirty="0">
                <a:solidFill>
                  <a:srgbClr val="FFFF00"/>
                </a:solidFill>
                <a:latin typeface="Comic Sans MS"/>
                <a:ea typeface="Comic Sans MS"/>
                <a:cs typeface="Comic Sans MS"/>
                <a:sym typeface="Comic Sans MS"/>
              </a:rPr>
              <a:t>Cómo</a:t>
            </a:r>
            <a:r>
              <a:rPr lang="es-MX" sz="4000" dirty="0">
                <a:solidFill>
                  <a:schemeClr val="bg1"/>
                </a:solidFill>
                <a:latin typeface="Comic Sans MS"/>
                <a:ea typeface="Comic Sans MS"/>
                <a:cs typeface="Comic Sans MS"/>
                <a:sym typeface="Comic Sans MS"/>
              </a:rPr>
              <a:t> obtengo más información?</a:t>
            </a:r>
            <a:endParaRPr sz="4000" dirty="0">
              <a:solidFill>
                <a:schemeClr val="bg1"/>
              </a:solidFill>
              <a:latin typeface="Comic Sans MS"/>
              <a:ea typeface="Comic Sans MS"/>
              <a:cs typeface="Comic Sans MS"/>
              <a:sym typeface="Comic Sans MS"/>
            </a:endParaRPr>
          </a:p>
        </p:txBody>
      </p:sp>
      <p:sp>
        <p:nvSpPr>
          <p:cNvPr id="202" name="Google Shape;202;p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latin typeface="Arial"/>
                <a:ea typeface="Arial"/>
                <a:cs typeface="Arial"/>
                <a:sym typeface="Arial"/>
              </a:rPr>
              <a:t>14</a:t>
            </a:fld>
            <a:endParaRPr>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6"/>
        <p:cNvGrpSpPr/>
        <p:nvPr/>
      </p:nvGrpSpPr>
      <p:grpSpPr>
        <a:xfrm>
          <a:off x="0" y="0"/>
          <a:ext cx="0" cy="0"/>
          <a:chOff x="0" y="0"/>
          <a:chExt cx="0" cy="0"/>
        </a:xfrm>
      </p:grpSpPr>
      <p:sp>
        <p:nvSpPr>
          <p:cNvPr id="207" name="Google Shape;207;gc92a2dcb8a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solidFill>
                  <a:srgbClr val="FFFF00"/>
                </a:solidFill>
                <a:latin typeface="Comic Sans MS"/>
                <a:ea typeface="Comic Sans MS"/>
                <a:cs typeface="Comic Sans MS"/>
                <a:sym typeface="Comic Sans MS"/>
              </a:rPr>
              <a:t>KIDCITIZEN: FUENTES PRIMARIAS</a:t>
            </a:r>
            <a:endParaRPr dirty="0">
              <a:solidFill>
                <a:srgbClr val="FFFF00"/>
              </a:solidFill>
              <a:latin typeface="Comic Sans MS"/>
              <a:ea typeface="Comic Sans MS"/>
              <a:cs typeface="Comic Sans MS"/>
              <a:sym typeface="Comic Sans MS"/>
            </a:endParaRPr>
          </a:p>
        </p:txBody>
      </p:sp>
      <p:sp>
        <p:nvSpPr>
          <p:cNvPr id="208" name="Google Shape;208;gc92a2dcb8a_0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r>
              <a:rPr lang="es-MX" dirty="0">
                <a:solidFill>
                  <a:srgbClr val="FFFFFF"/>
                </a:solidFill>
                <a:latin typeface="Comic Sans MS"/>
                <a:ea typeface="Comic Sans MS"/>
                <a:cs typeface="Comic Sans MS"/>
                <a:sym typeface="Comic Sans MS"/>
              </a:rPr>
              <a:t>Ingrese al enlace de abajo. Cuando se cargue el sitio web, haga clic en el botón que dice "REPRODUCIR ESTE EPISODIO". Será guiado a través del módulo interactivo.</a:t>
            </a:r>
          </a:p>
          <a:p>
            <a:pPr marL="0" lvl="0" indent="0" algn="l" rtl="0">
              <a:lnSpc>
                <a:spcPct val="90000"/>
              </a:lnSpc>
              <a:spcBef>
                <a:spcPts val="1000"/>
              </a:spcBef>
              <a:spcAft>
                <a:spcPts val="0"/>
              </a:spcAft>
              <a:buSzPts val="1800"/>
              <a:buNone/>
            </a:pPr>
            <a:endParaRPr lang="es-MX" dirty="0">
              <a:solidFill>
                <a:srgbClr val="FFFFFF"/>
              </a:solidFill>
              <a:latin typeface="Comic Sans MS"/>
              <a:ea typeface="Comic Sans MS"/>
              <a:cs typeface="Comic Sans MS"/>
              <a:sym typeface="Comic Sans MS"/>
            </a:endParaRPr>
          </a:p>
          <a:p>
            <a:pPr marL="0" lvl="0" indent="0" algn="ctr" rtl="0">
              <a:lnSpc>
                <a:spcPct val="90000"/>
              </a:lnSpc>
              <a:spcBef>
                <a:spcPts val="1000"/>
              </a:spcBef>
              <a:spcAft>
                <a:spcPts val="0"/>
              </a:spcAft>
              <a:buSzPts val="1800"/>
              <a:buNone/>
            </a:pPr>
            <a:r>
              <a:rPr lang="es-MX" sz="3200" b="1" u="sng" dirty="0">
                <a:solidFill>
                  <a:srgbClr val="FFFF00"/>
                </a:solidFill>
                <a:latin typeface="Comic Sans MS"/>
                <a:ea typeface="Comic Sans MS"/>
                <a:cs typeface="Comic Sans MS"/>
                <a:sym typeface="Comic Sans MS"/>
              </a:rPr>
              <a:t>¿Cuáles son las fuentes primarias? – </a:t>
            </a:r>
            <a:r>
              <a:rPr lang="es-MX" sz="3200" b="1" u="sng" dirty="0" err="1">
                <a:solidFill>
                  <a:srgbClr val="FFFF00"/>
                </a:solidFill>
                <a:latin typeface="Comic Sans MS"/>
                <a:ea typeface="Comic Sans MS"/>
                <a:cs typeface="Comic Sans MS"/>
                <a:sym typeface="Comic Sans MS"/>
              </a:rPr>
              <a:t>kidCitizen</a:t>
            </a:r>
            <a:endParaRPr lang="es-MX" sz="3200" b="1" u="sng" dirty="0">
              <a:solidFill>
                <a:srgbClr val="FFFF00"/>
              </a:solidFill>
              <a:latin typeface="Comic Sans MS"/>
              <a:ea typeface="Comic Sans MS"/>
              <a:cs typeface="Comic Sans MS"/>
              <a:sym typeface="Comic Sans MS"/>
            </a:endParaRPr>
          </a:p>
          <a:p>
            <a:pPr marL="0" lvl="0" indent="0" algn="ctr" rtl="0">
              <a:lnSpc>
                <a:spcPct val="90000"/>
              </a:lnSpc>
              <a:spcBef>
                <a:spcPts val="1000"/>
              </a:spcBef>
              <a:spcAft>
                <a:spcPts val="0"/>
              </a:spcAft>
              <a:buSzPts val="1800"/>
              <a:buNone/>
            </a:pPr>
            <a:r>
              <a:rPr lang="es-CL" sz="2800" dirty="0">
                <a:solidFill>
                  <a:schemeClr val="bg1"/>
                </a:solidFill>
                <a:latin typeface="Comic Sans MS"/>
                <a:ea typeface="Comic Sans MS"/>
                <a:cs typeface="Comic Sans MS"/>
                <a:sym typeface="Comic Sans MS"/>
              </a:rPr>
              <a:t>https://kid-citizen.muzzylane.com/sample/web/1e0dbff2-93e2-4c22-80b0-519d8b7e5fcf</a:t>
            </a:r>
            <a:endParaRPr sz="2800" dirty="0">
              <a:solidFill>
                <a:schemeClr val="bg1"/>
              </a:solidFill>
              <a:latin typeface="Comic Sans MS"/>
              <a:ea typeface="Comic Sans MS"/>
              <a:cs typeface="Comic Sans MS"/>
              <a:sym typeface="Comic Sans MS"/>
            </a:endParaRPr>
          </a:p>
          <a:p>
            <a:pPr marL="228600" lvl="0" indent="-50800" algn="l" rtl="0">
              <a:lnSpc>
                <a:spcPct val="90000"/>
              </a:lnSpc>
              <a:spcBef>
                <a:spcPts val="1000"/>
              </a:spcBef>
              <a:spcAft>
                <a:spcPts val="0"/>
              </a:spcAft>
              <a:buClr>
                <a:schemeClr val="dk1"/>
              </a:buClr>
              <a:buSzPts val="2800"/>
              <a:buNone/>
            </a:pPr>
            <a:endParaRPr dirty="0">
              <a:solidFill>
                <a:srgbClr val="FFFFFF"/>
              </a:solidFill>
              <a:latin typeface="Comic Sans MS"/>
              <a:ea typeface="Comic Sans MS"/>
              <a:cs typeface="Comic Sans MS"/>
              <a:sym typeface="Comic Sans MS"/>
            </a:endParaRPr>
          </a:p>
          <a:p>
            <a:pPr marL="228600" lvl="0" indent="-50800" algn="l" rtl="0">
              <a:lnSpc>
                <a:spcPct val="90000"/>
              </a:lnSpc>
              <a:spcBef>
                <a:spcPts val="1000"/>
              </a:spcBef>
              <a:spcAft>
                <a:spcPts val="1600"/>
              </a:spcAft>
              <a:buClr>
                <a:schemeClr val="dk1"/>
              </a:buClr>
              <a:buSzPts val="2800"/>
              <a:buNone/>
            </a:pPr>
            <a:endParaRPr dirty="0">
              <a:solidFill>
                <a:srgbClr val="FFFFFF"/>
              </a:solidFill>
              <a:latin typeface="Comic Sans MS"/>
              <a:ea typeface="Comic Sans MS"/>
              <a:cs typeface="Comic Sans MS"/>
              <a:sym typeface="Comic Sans MS"/>
            </a:endParaRPr>
          </a:p>
        </p:txBody>
      </p:sp>
      <p:sp>
        <p:nvSpPr>
          <p:cNvPr id="209" name="Google Shape;209;gc92a2dcb8a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latin typeface="Arial"/>
                <a:ea typeface="Arial"/>
                <a:cs typeface="Arial"/>
                <a:sym typeface="Arial"/>
              </a:rPr>
              <a:t>15</a:t>
            </a:fld>
            <a:endParaRPr>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3"/>
        <p:cNvGrpSpPr/>
        <p:nvPr/>
      </p:nvGrpSpPr>
      <p:grpSpPr>
        <a:xfrm>
          <a:off x="0" y="0"/>
          <a:ext cx="0" cy="0"/>
          <a:chOff x="0" y="0"/>
          <a:chExt cx="0" cy="0"/>
        </a:xfrm>
      </p:grpSpPr>
      <p:sp>
        <p:nvSpPr>
          <p:cNvPr id="214" name="Google Shape;21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MX" dirty="0">
                <a:solidFill>
                  <a:srgbClr val="FFFF00"/>
                </a:solidFill>
                <a:latin typeface="Comic Sans MS"/>
                <a:ea typeface="Comic Sans MS"/>
                <a:cs typeface="Comic Sans MS"/>
                <a:sym typeface="Comic Sans MS"/>
              </a:rPr>
              <a:t>Más ejemplos de fuentes primarias</a:t>
            </a:r>
            <a:endParaRPr dirty="0">
              <a:solidFill>
                <a:srgbClr val="FFFF00"/>
              </a:solidFill>
              <a:latin typeface="Comic Sans MS"/>
              <a:ea typeface="Comic Sans MS"/>
              <a:cs typeface="Comic Sans MS"/>
              <a:sym typeface="Comic Sans MS"/>
            </a:endParaRPr>
          </a:p>
        </p:txBody>
      </p:sp>
      <p:sp>
        <p:nvSpPr>
          <p:cNvPr id="215" name="Google Shape;215;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FFFF"/>
              </a:buClr>
              <a:buSzPts val="2800"/>
              <a:buFont typeface="Comic Sans MS"/>
              <a:buChar char="●"/>
            </a:pPr>
            <a:r>
              <a:rPr lang="es-MX" sz="3200" dirty="0">
                <a:solidFill>
                  <a:srgbClr val="FFFFFF"/>
                </a:solidFill>
                <a:latin typeface="Comic Sans MS"/>
                <a:ea typeface="Comic Sans MS"/>
                <a:cs typeface="Comic Sans MS"/>
                <a:sym typeface="Comic Sans MS"/>
              </a:rPr>
              <a:t>Fotos, grabaciones, grabaciones de video, películas</a:t>
            </a:r>
          </a:p>
          <a:p>
            <a:pPr marL="228600" lvl="0" indent="-228600" algn="l" rtl="0">
              <a:lnSpc>
                <a:spcPct val="90000"/>
              </a:lnSpc>
              <a:spcBef>
                <a:spcPts val="0"/>
              </a:spcBef>
              <a:spcAft>
                <a:spcPts val="0"/>
              </a:spcAft>
              <a:buClr>
                <a:srgbClr val="FFFFFF"/>
              </a:buClr>
              <a:buSzPts val="2800"/>
              <a:buFont typeface="Comic Sans MS"/>
              <a:buChar char="●"/>
            </a:pPr>
            <a:r>
              <a:rPr lang="es-MX" sz="3200" dirty="0">
                <a:solidFill>
                  <a:srgbClr val="FFFFFF"/>
                </a:solidFill>
                <a:latin typeface="Comic Sans MS"/>
                <a:ea typeface="Comic Sans MS"/>
                <a:cs typeface="Comic Sans MS"/>
                <a:sym typeface="Comic Sans MS"/>
              </a:rPr>
              <a:t>Diarios, cartas, diarios</a:t>
            </a:r>
          </a:p>
          <a:p>
            <a:pPr marL="228600" lvl="0" indent="-228600" algn="l" rtl="0">
              <a:lnSpc>
                <a:spcPct val="90000"/>
              </a:lnSpc>
              <a:spcBef>
                <a:spcPts val="0"/>
              </a:spcBef>
              <a:spcAft>
                <a:spcPts val="0"/>
              </a:spcAft>
              <a:buClr>
                <a:srgbClr val="FFFFFF"/>
              </a:buClr>
              <a:buSzPts val="2800"/>
              <a:buFont typeface="Comic Sans MS"/>
              <a:buChar char="●"/>
            </a:pPr>
            <a:r>
              <a:rPr lang="es-MX" sz="3200" dirty="0">
                <a:solidFill>
                  <a:srgbClr val="FFFFFF"/>
                </a:solidFill>
                <a:latin typeface="Comic Sans MS"/>
                <a:ea typeface="Comic Sans MS"/>
                <a:cs typeface="Comic Sans MS"/>
                <a:sym typeface="Comic Sans MS"/>
              </a:rPr>
              <a:t>Un discurso</a:t>
            </a:r>
          </a:p>
          <a:p>
            <a:pPr marL="228600" lvl="0" indent="-228600" algn="l" rtl="0">
              <a:lnSpc>
                <a:spcPct val="90000"/>
              </a:lnSpc>
              <a:spcBef>
                <a:spcPts val="0"/>
              </a:spcBef>
              <a:spcAft>
                <a:spcPts val="0"/>
              </a:spcAft>
              <a:buClr>
                <a:srgbClr val="FFFFFF"/>
              </a:buClr>
              <a:buSzPts val="2800"/>
              <a:buFont typeface="Comic Sans MS"/>
              <a:buChar char="●"/>
            </a:pPr>
            <a:r>
              <a:rPr lang="es-MX" sz="3200" dirty="0">
                <a:solidFill>
                  <a:srgbClr val="FFFFFF"/>
                </a:solidFill>
                <a:latin typeface="Comic Sans MS"/>
                <a:ea typeface="Comic Sans MS"/>
                <a:cs typeface="Comic Sans MS"/>
                <a:sym typeface="Comic Sans MS"/>
              </a:rPr>
              <a:t>Recibo/boleta de tu juguetería favorita</a:t>
            </a:r>
          </a:p>
          <a:p>
            <a:pPr marL="228600" lvl="0" indent="-228600" algn="l" rtl="0">
              <a:lnSpc>
                <a:spcPct val="90000"/>
              </a:lnSpc>
              <a:spcBef>
                <a:spcPts val="0"/>
              </a:spcBef>
              <a:spcAft>
                <a:spcPts val="0"/>
              </a:spcAft>
              <a:buClr>
                <a:srgbClr val="FFFFFF"/>
              </a:buClr>
              <a:buSzPts val="2800"/>
              <a:buFont typeface="Comic Sans MS"/>
              <a:buChar char="●"/>
            </a:pPr>
            <a:r>
              <a:rPr lang="es-MX" sz="3200" dirty="0">
                <a:solidFill>
                  <a:srgbClr val="FFFFFF"/>
                </a:solidFill>
                <a:latin typeface="Comic Sans MS"/>
                <a:ea typeface="Comic Sans MS"/>
                <a:cs typeface="Comic Sans MS"/>
                <a:sym typeface="Comic Sans MS"/>
              </a:rPr>
              <a:t>Un artículo de periódico sobre un testigo ocular que vio un tornado.</a:t>
            </a:r>
          </a:p>
          <a:p>
            <a:pPr marL="228600" lvl="0" indent="-228600" algn="l" rtl="0">
              <a:lnSpc>
                <a:spcPct val="90000"/>
              </a:lnSpc>
              <a:spcBef>
                <a:spcPts val="0"/>
              </a:spcBef>
              <a:spcAft>
                <a:spcPts val="0"/>
              </a:spcAft>
              <a:buClr>
                <a:srgbClr val="FFFFFF"/>
              </a:buClr>
              <a:buSzPts val="2800"/>
              <a:buFont typeface="Comic Sans MS"/>
              <a:buChar char="●"/>
            </a:pPr>
            <a:r>
              <a:rPr lang="es-MX" sz="3200" dirty="0">
                <a:solidFill>
                  <a:srgbClr val="FFFFFF"/>
                </a:solidFill>
                <a:latin typeface="Comic Sans MS"/>
                <a:ea typeface="Comic Sans MS"/>
                <a:cs typeface="Comic Sans MS"/>
                <a:sym typeface="Comic Sans MS"/>
              </a:rPr>
              <a:t>Historias orales: historias que la gente te contó</a:t>
            </a:r>
          </a:p>
          <a:p>
            <a:pPr marL="228600" lvl="0" indent="-228600" algn="l" rtl="0">
              <a:lnSpc>
                <a:spcPct val="90000"/>
              </a:lnSpc>
              <a:spcBef>
                <a:spcPts val="0"/>
              </a:spcBef>
              <a:spcAft>
                <a:spcPts val="0"/>
              </a:spcAft>
              <a:buClr>
                <a:srgbClr val="FFFFFF"/>
              </a:buClr>
              <a:buSzPts val="2800"/>
              <a:buFont typeface="Comic Sans MS"/>
              <a:buChar char="●"/>
            </a:pPr>
            <a:r>
              <a:rPr lang="es-MX" sz="3200" dirty="0">
                <a:solidFill>
                  <a:srgbClr val="FFFFFF"/>
                </a:solidFill>
                <a:latin typeface="Comic Sans MS"/>
                <a:ea typeface="Comic Sans MS"/>
                <a:cs typeface="Comic Sans MS"/>
                <a:sym typeface="Comic Sans MS"/>
              </a:rPr>
              <a:t>Internet: tiene fuentes primarias y secundarias</a:t>
            </a:r>
            <a:endParaRPr sz="3200" dirty="0">
              <a:solidFill>
                <a:srgbClr val="FFFFFF"/>
              </a:solidFill>
              <a:latin typeface="Comic Sans MS"/>
              <a:ea typeface="Comic Sans MS"/>
              <a:cs typeface="Comic Sans MS"/>
              <a:sym typeface="Comic Sans MS"/>
            </a:endParaRPr>
          </a:p>
          <a:p>
            <a:pPr marL="228600" lvl="0" indent="-50800" algn="l" rtl="0">
              <a:lnSpc>
                <a:spcPct val="90000"/>
              </a:lnSpc>
              <a:spcBef>
                <a:spcPts val="1000"/>
              </a:spcBef>
              <a:spcAft>
                <a:spcPts val="1600"/>
              </a:spcAft>
              <a:buClr>
                <a:schemeClr val="dk1"/>
              </a:buClr>
              <a:buSzPts val="2800"/>
              <a:buNone/>
            </a:pPr>
            <a:endParaRPr dirty="0">
              <a:solidFill>
                <a:srgbClr val="FFFFFF"/>
              </a:solidFill>
              <a:latin typeface="Comic Sans MS"/>
              <a:ea typeface="Comic Sans MS"/>
              <a:cs typeface="Comic Sans MS"/>
              <a:sym typeface="Comic Sans MS"/>
            </a:endParaRPr>
          </a:p>
        </p:txBody>
      </p:sp>
      <p:sp>
        <p:nvSpPr>
          <p:cNvPr id="216" name="Google Shape;216;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latin typeface="Arial"/>
                <a:ea typeface="Arial"/>
                <a:cs typeface="Arial"/>
                <a:sym typeface="Arial"/>
              </a:rPr>
              <a:t>16</a:t>
            </a:fld>
            <a:endParaRPr>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0"/>
        <p:cNvGrpSpPr/>
        <p:nvPr/>
      </p:nvGrpSpPr>
      <p:grpSpPr>
        <a:xfrm>
          <a:off x="0" y="0"/>
          <a:ext cx="0" cy="0"/>
          <a:chOff x="0" y="0"/>
          <a:chExt cx="0" cy="0"/>
        </a:xfrm>
      </p:grpSpPr>
      <p:sp>
        <p:nvSpPr>
          <p:cNvPr id="221" name="Google Shape;221;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s-MX" dirty="0">
                <a:solidFill>
                  <a:schemeClr val="accent6"/>
                </a:solidFill>
                <a:latin typeface="Comic Sans MS"/>
                <a:ea typeface="Comic Sans MS"/>
                <a:cs typeface="Comic Sans MS"/>
                <a:sym typeface="Comic Sans MS"/>
              </a:rPr>
              <a:t>Más ejemplos de fuentes secundarias</a:t>
            </a:r>
            <a:endParaRPr dirty="0">
              <a:solidFill>
                <a:schemeClr val="accent6"/>
              </a:solidFill>
              <a:latin typeface="Comic Sans MS"/>
              <a:ea typeface="Comic Sans MS"/>
              <a:cs typeface="Comic Sans MS"/>
              <a:sym typeface="Comic Sans MS"/>
            </a:endParaRPr>
          </a:p>
        </p:txBody>
      </p:sp>
      <p:sp>
        <p:nvSpPr>
          <p:cNvPr id="222" name="Google Shape;222;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FFFF"/>
              </a:buClr>
              <a:buSzPts val="2800"/>
              <a:buFont typeface="Comic Sans MS"/>
              <a:buChar char="●"/>
            </a:pPr>
            <a:r>
              <a:rPr lang="es-MX" dirty="0">
                <a:solidFill>
                  <a:srgbClr val="FFFFFF"/>
                </a:solidFill>
                <a:latin typeface="Comic Sans MS"/>
                <a:ea typeface="Comic Sans MS"/>
                <a:cs typeface="Comic Sans MS"/>
                <a:sym typeface="Comic Sans MS"/>
              </a:rPr>
              <a:t>Libros de texto: los autores recopilaron información para enseñar a los estudiantes.</a:t>
            </a:r>
          </a:p>
          <a:p>
            <a:pPr marL="228600" lvl="0" indent="-228600" algn="l" rtl="0">
              <a:lnSpc>
                <a:spcPct val="90000"/>
              </a:lnSpc>
              <a:spcBef>
                <a:spcPts val="0"/>
              </a:spcBef>
              <a:spcAft>
                <a:spcPts val="0"/>
              </a:spcAft>
              <a:buClr>
                <a:srgbClr val="FFFFFF"/>
              </a:buClr>
              <a:buSzPts val="2800"/>
              <a:buFont typeface="Comic Sans MS"/>
              <a:buChar char="●"/>
            </a:pPr>
            <a:r>
              <a:rPr lang="es-MX" dirty="0">
                <a:solidFill>
                  <a:srgbClr val="FFFFFF"/>
                </a:solidFill>
                <a:latin typeface="Comic Sans MS"/>
                <a:ea typeface="Comic Sans MS"/>
                <a:cs typeface="Comic Sans MS"/>
                <a:sym typeface="Comic Sans MS"/>
              </a:rPr>
              <a:t>Diccionarios: información sobre palabras.</a:t>
            </a:r>
          </a:p>
          <a:p>
            <a:pPr marL="228600" lvl="0" indent="-228600" algn="l" rtl="0">
              <a:lnSpc>
                <a:spcPct val="90000"/>
              </a:lnSpc>
              <a:spcBef>
                <a:spcPts val="0"/>
              </a:spcBef>
              <a:spcAft>
                <a:spcPts val="0"/>
              </a:spcAft>
              <a:buClr>
                <a:srgbClr val="FFFFFF"/>
              </a:buClr>
              <a:buSzPts val="2800"/>
              <a:buFont typeface="Comic Sans MS"/>
              <a:buChar char="●"/>
            </a:pPr>
            <a:r>
              <a:rPr lang="es-MX" dirty="0">
                <a:solidFill>
                  <a:srgbClr val="FFFFFF"/>
                </a:solidFill>
                <a:latin typeface="Comic Sans MS"/>
                <a:ea typeface="Comic Sans MS"/>
                <a:cs typeface="Comic Sans MS"/>
                <a:sym typeface="Comic Sans MS"/>
              </a:rPr>
              <a:t>Biografías: el autor escribió sobre otra persona.</a:t>
            </a:r>
          </a:p>
          <a:p>
            <a:pPr marL="228600" lvl="0" indent="-228600" algn="l" rtl="0">
              <a:lnSpc>
                <a:spcPct val="90000"/>
              </a:lnSpc>
              <a:spcBef>
                <a:spcPts val="0"/>
              </a:spcBef>
              <a:spcAft>
                <a:spcPts val="0"/>
              </a:spcAft>
              <a:buClr>
                <a:srgbClr val="FFFFFF"/>
              </a:buClr>
              <a:buSzPts val="2800"/>
              <a:buFont typeface="Comic Sans MS"/>
              <a:buChar char="●"/>
            </a:pPr>
            <a:r>
              <a:rPr lang="es-MX" dirty="0">
                <a:solidFill>
                  <a:srgbClr val="FFFFFF"/>
                </a:solidFill>
                <a:latin typeface="Comic Sans MS"/>
                <a:ea typeface="Comic Sans MS"/>
                <a:cs typeface="Comic Sans MS"/>
                <a:sym typeface="Comic Sans MS"/>
              </a:rPr>
              <a:t>Artículo de periódico: un periodista</a:t>
            </a:r>
          </a:p>
          <a:p>
            <a:pPr marL="228600" lvl="0" indent="-228600" algn="l" rtl="0">
              <a:lnSpc>
                <a:spcPct val="90000"/>
              </a:lnSpc>
              <a:spcBef>
                <a:spcPts val="0"/>
              </a:spcBef>
              <a:spcAft>
                <a:spcPts val="0"/>
              </a:spcAft>
              <a:buClr>
                <a:srgbClr val="FFFFFF"/>
              </a:buClr>
              <a:buSzPts val="2800"/>
              <a:buFont typeface="Comic Sans MS"/>
              <a:buChar char="●"/>
            </a:pPr>
            <a:r>
              <a:rPr lang="es-MX" dirty="0">
                <a:solidFill>
                  <a:srgbClr val="FFFFFF"/>
                </a:solidFill>
                <a:latin typeface="Comic Sans MS"/>
                <a:ea typeface="Comic Sans MS"/>
                <a:cs typeface="Comic Sans MS"/>
                <a:sym typeface="Comic Sans MS"/>
              </a:rPr>
              <a:t>Enciclopedias: la enciclopedia de Jim es una fuente secundaria</a:t>
            </a:r>
          </a:p>
          <a:p>
            <a:pPr marL="228600" lvl="0" indent="-228600" algn="l" rtl="0">
              <a:lnSpc>
                <a:spcPct val="90000"/>
              </a:lnSpc>
              <a:spcBef>
                <a:spcPts val="0"/>
              </a:spcBef>
              <a:spcAft>
                <a:spcPts val="0"/>
              </a:spcAft>
              <a:buClr>
                <a:srgbClr val="FFFFFF"/>
              </a:buClr>
              <a:buSzPts val="2800"/>
              <a:buFont typeface="Comic Sans MS"/>
              <a:buChar char="●"/>
            </a:pPr>
            <a:r>
              <a:rPr lang="es-MX" dirty="0">
                <a:solidFill>
                  <a:srgbClr val="FFFFFF"/>
                </a:solidFill>
                <a:latin typeface="Comic Sans MS"/>
                <a:ea typeface="Comic Sans MS"/>
                <a:cs typeface="Comic Sans MS"/>
                <a:sym typeface="Comic Sans MS"/>
              </a:rPr>
              <a:t>Internet: tiene fuentes primarias y secundarias</a:t>
            </a:r>
            <a:endParaRPr dirty="0">
              <a:solidFill>
                <a:srgbClr val="FFFFFF"/>
              </a:solidFill>
              <a:latin typeface="Comic Sans MS"/>
              <a:ea typeface="Comic Sans MS"/>
              <a:cs typeface="Comic Sans MS"/>
              <a:sym typeface="Comic Sans MS"/>
            </a:endParaRPr>
          </a:p>
        </p:txBody>
      </p:sp>
      <p:sp>
        <p:nvSpPr>
          <p:cNvPr id="223" name="Google Shape;223;p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latin typeface="Arial"/>
                <a:ea typeface="Arial"/>
                <a:cs typeface="Arial"/>
                <a:sym typeface="Arial"/>
              </a:rPr>
              <a:t>17</a:t>
            </a:fld>
            <a:endParaRPr>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7"/>
        <p:cNvGrpSpPr/>
        <p:nvPr/>
      </p:nvGrpSpPr>
      <p:grpSpPr>
        <a:xfrm>
          <a:off x="0" y="0"/>
          <a:ext cx="0" cy="0"/>
          <a:chOff x="0" y="0"/>
          <a:chExt cx="0" cy="0"/>
        </a:xfrm>
      </p:grpSpPr>
      <p:sp>
        <p:nvSpPr>
          <p:cNvPr id="228" name="Google Shape;228;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solidFill>
                  <a:schemeClr val="accent6"/>
                </a:solidFill>
                <a:latin typeface="Comic Sans MS"/>
                <a:ea typeface="Comic Sans MS"/>
                <a:cs typeface="Comic Sans MS"/>
                <a:sym typeface="Comic Sans MS"/>
              </a:rPr>
              <a:t>¡Eres </a:t>
            </a:r>
            <a:r>
              <a:rPr lang="es-CL" dirty="0">
                <a:solidFill>
                  <a:schemeClr val="accent6"/>
                </a:solidFill>
                <a:latin typeface="Comic Sans MS"/>
                <a:ea typeface="Comic Sans MS"/>
                <a:cs typeface="Comic Sans MS"/>
                <a:sym typeface="Comic Sans MS"/>
              </a:rPr>
              <a:t>historia</a:t>
            </a:r>
            <a:r>
              <a:rPr lang="en-US" dirty="0">
                <a:solidFill>
                  <a:schemeClr val="accent6"/>
                </a:solidFill>
                <a:latin typeface="Comic Sans MS"/>
                <a:ea typeface="Comic Sans MS"/>
                <a:cs typeface="Comic Sans MS"/>
                <a:sym typeface="Comic Sans MS"/>
              </a:rPr>
              <a:t> viva!</a:t>
            </a:r>
            <a:endParaRPr dirty="0">
              <a:solidFill>
                <a:schemeClr val="accent6"/>
              </a:solidFill>
              <a:latin typeface="Comic Sans MS"/>
              <a:ea typeface="Comic Sans MS"/>
              <a:cs typeface="Comic Sans MS"/>
              <a:sym typeface="Comic Sans MS"/>
            </a:endParaRPr>
          </a:p>
        </p:txBody>
      </p:sp>
      <p:sp>
        <p:nvSpPr>
          <p:cNvPr id="229" name="Google Shape;229;p9"/>
          <p:cNvSpPr txBox="1">
            <a:spLocks noGrp="1"/>
          </p:cNvSpPr>
          <p:nvPr>
            <p:ph type="body" idx="1"/>
          </p:nvPr>
        </p:nvSpPr>
        <p:spPr>
          <a:xfrm>
            <a:off x="838200" y="1841256"/>
            <a:ext cx="10515600" cy="435133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800"/>
              <a:buNone/>
            </a:pPr>
            <a:r>
              <a:rPr lang="es-MX" dirty="0">
                <a:solidFill>
                  <a:srgbClr val="FFFFFF"/>
                </a:solidFill>
                <a:latin typeface="Comic Sans MS"/>
                <a:ea typeface="Comic Sans MS"/>
                <a:cs typeface="Comic Sans MS"/>
                <a:sym typeface="Comic Sans MS"/>
              </a:rPr>
              <a:t>Cuéntele a la clase sobre un evento que sucedió en su vida utilizando fuentes primarias y secundarias.</a:t>
            </a:r>
          </a:p>
          <a:p>
            <a:pPr marL="0" lvl="0" indent="0" algn="l" rtl="0">
              <a:lnSpc>
                <a:spcPct val="90000"/>
              </a:lnSpc>
              <a:spcBef>
                <a:spcPts val="0"/>
              </a:spcBef>
              <a:spcAft>
                <a:spcPts val="0"/>
              </a:spcAft>
              <a:buClr>
                <a:schemeClr val="dk1"/>
              </a:buClr>
              <a:buSzPts val="2800"/>
              <a:buNone/>
            </a:pPr>
            <a:endParaRPr lang="es-MX" dirty="0">
              <a:solidFill>
                <a:srgbClr val="FFFFFF"/>
              </a:solidFill>
              <a:latin typeface="Comic Sans MS"/>
              <a:ea typeface="Comic Sans MS"/>
              <a:cs typeface="Comic Sans MS"/>
              <a:sym typeface="Comic Sans MS"/>
            </a:endParaRPr>
          </a:p>
          <a:p>
            <a:pPr marL="0" lvl="0" indent="0" algn="l" rtl="0">
              <a:lnSpc>
                <a:spcPct val="90000"/>
              </a:lnSpc>
              <a:spcBef>
                <a:spcPts val="0"/>
              </a:spcBef>
              <a:spcAft>
                <a:spcPts val="0"/>
              </a:spcAft>
              <a:buClr>
                <a:schemeClr val="dk1"/>
              </a:buClr>
              <a:buSzPts val="2800"/>
              <a:buNone/>
            </a:pPr>
            <a:r>
              <a:rPr lang="es-MX" dirty="0">
                <a:solidFill>
                  <a:srgbClr val="FFFFFF"/>
                </a:solidFill>
                <a:latin typeface="Comic Sans MS"/>
                <a:ea typeface="Comic Sans MS"/>
                <a:cs typeface="Comic Sans MS"/>
                <a:sym typeface="Comic Sans MS"/>
              </a:rPr>
              <a:t>1. PIENSA: ¿Qué recursos necesitas?</a:t>
            </a:r>
          </a:p>
          <a:p>
            <a:pPr marL="0" lvl="0" indent="0" algn="l" rtl="0">
              <a:lnSpc>
                <a:spcPct val="90000"/>
              </a:lnSpc>
              <a:spcBef>
                <a:spcPts val="0"/>
              </a:spcBef>
              <a:spcAft>
                <a:spcPts val="0"/>
              </a:spcAft>
              <a:buClr>
                <a:schemeClr val="dk1"/>
              </a:buClr>
              <a:buSzPts val="2800"/>
              <a:buNone/>
            </a:pPr>
            <a:endParaRPr lang="es-MX" dirty="0">
              <a:solidFill>
                <a:srgbClr val="FFFFFF"/>
              </a:solidFill>
              <a:latin typeface="Comic Sans MS"/>
              <a:ea typeface="Comic Sans MS"/>
              <a:cs typeface="Comic Sans MS"/>
              <a:sym typeface="Comic Sans MS"/>
            </a:endParaRPr>
          </a:p>
          <a:p>
            <a:pPr marL="0" lvl="0" indent="0" algn="l" rtl="0">
              <a:lnSpc>
                <a:spcPct val="90000"/>
              </a:lnSpc>
              <a:spcBef>
                <a:spcPts val="0"/>
              </a:spcBef>
              <a:spcAft>
                <a:spcPts val="0"/>
              </a:spcAft>
              <a:buClr>
                <a:schemeClr val="dk1"/>
              </a:buClr>
              <a:buSzPts val="2800"/>
              <a:buNone/>
            </a:pPr>
            <a:r>
              <a:rPr lang="es-MX" dirty="0">
                <a:solidFill>
                  <a:srgbClr val="FFFFFF"/>
                </a:solidFill>
                <a:latin typeface="Comic Sans MS"/>
                <a:ea typeface="Comic Sans MS"/>
                <a:cs typeface="Comic Sans MS"/>
                <a:sym typeface="Comic Sans MS"/>
              </a:rPr>
              <a:t>2. SELECCIONE dos fuentes primarias en su hogar sobre usted y una   fuente secundaria. Etiquete sus fuentes como Fuente primaria y Fuente secundaria.</a:t>
            </a:r>
            <a:br>
              <a:rPr lang="es-MX" dirty="0">
                <a:solidFill>
                  <a:srgbClr val="FFFFFF"/>
                </a:solidFill>
                <a:latin typeface="Comic Sans MS"/>
                <a:ea typeface="Comic Sans MS"/>
                <a:cs typeface="Comic Sans MS"/>
                <a:sym typeface="Comic Sans MS"/>
              </a:rPr>
            </a:br>
            <a:endParaRPr lang="es-MX" dirty="0">
              <a:solidFill>
                <a:srgbClr val="FFFFFF"/>
              </a:solidFill>
              <a:latin typeface="Comic Sans MS"/>
              <a:ea typeface="Comic Sans MS"/>
              <a:cs typeface="Comic Sans MS"/>
              <a:sym typeface="Comic Sans MS"/>
            </a:endParaRPr>
          </a:p>
          <a:p>
            <a:pPr marL="0" lvl="0" indent="0" algn="l" rtl="0">
              <a:lnSpc>
                <a:spcPct val="90000"/>
              </a:lnSpc>
              <a:spcBef>
                <a:spcPts val="0"/>
              </a:spcBef>
              <a:spcAft>
                <a:spcPts val="0"/>
              </a:spcAft>
              <a:buClr>
                <a:schemeClr val="dk1"/>
              </a:buClr>
              <a:buSzPts val="2800"/>
              <a:buNone/>
            </a:pPr>
            <a:r>
              <a:rPr lang="es-MX" dirty="0">
                <a:solidFill>
                  <a:srgbClr val="FFFFFF"/>
                </a:solidFill>
                <a:latin typeface="Comic Sans MS"/>
                <a:ea typeface="Comic Sans MS"/>
                <a:cs typeface="Comic Sans MS"/>
                <a:sym typeface="Comic Sans MS"/>
              </a:rPr>
              <a:t>3. Tome una fotografía de sus dos fuentes primarias y de su fuente secundaria. Envíelo por correo electrónico a su maestro.</a:t>
            </a:r>
            <a:br>
              <a:rPr lang="es-MX" dirty="0">
                <a:solidFill>
                  <a:srgbClr val="FFFFFF"/>
                </a:solidFill>
                <a:latin typeface="Comic Sans MS"/>
                <a:ea typeface="Comic Sans MS"/>
                <a:cs typeface="Comic Sans MS"/>
                <a:sym typeface="Comic Sans MS"/>
              </a:rPr>
            </a:br>
            <a:endParaRPr lang="es-MX" dirty="0">
              <a:solidFill>
                <a:srgbClr val="FFFFFF"/>
              </a:solidFill>
              <a:latin typeface="Comic Sans MS"/>
              <a:ea typeface="Comic Sans MS"/>
              <a:cs typeface="Comic Sans MS"/>
              <a:sym typeface="Comic Sans MS"/>
            </a:endParaRPr>
          </a:p>
          <a:p>
            <a:pPr marL="0" lvl="0" indent="0" algn="l" rtl="0">
              <a:lnSpc>
                <a:spcPct val="90000"/>
              </a:lnSpc>
              <a:spcBef>
                <a:spcPts val="0"/>
              </a:spcBef>
              <a:spcAft>
                <a:spcPts val="0"/>
              </a:spcAft>
              <a:buClr>
                <a:schemeClr val="dk1"/>
              </a:buClr>
              <a:buSzPts val="2800"/>
              <a:buNone/>
            </a:pPr>
            <a:r>
              <a:rPr lang="es-MX" dirty="0">
                <a:solidFill>
                  <a:srgbClr val="FFFFFF"/>
                </a:solidFill>
                <a:latin typeface="Comic Sans MS"/>
                <a:ea typeface="Comic Sans MS"/>
                <a:cs typeface="Comic Sans MS"/>
                <a:sym typeface="Comic Sans MS"/>
              </a:rPr>
              <a:t>4. Escriba sobre el evento con sus propias palabras utilizando sus fuentes como prueba de lo que sucedió.</a:t>
            </a:r>
            <a:endParaRPr lang="en-US" dirty="0"/>
          </a:p>
          <a:p>
            <a:pPr marL="0" lvl="0" indent="0" algn="l" rtl="0">
              <a:lnSpc>
                <a:spcPct val="90000"/>
              </a:lnSpc>
              <a:spcBef>
                <a:spcPts val="1000"/>
              </a:spcBef>
              <a:spcAft>
                <a:spcPts val="1600"/>
              </a:spcAft>
              <a:buClr>
                <a:schemeClr val="dk1"/>
              </a:buClr>
              <a:buSzPts val="2800"/>
              <a:buNone/>
            </a:pPr>
            <a:endParaRPr dirty="0"/>
          </a:p>
        </p:txBody>
      </p:sp>
      <p:sp>
        <p:nvSpPr>
          <p:cNvPr id="230" name="Google Shape;230;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latin typeface="Arial"/>
                <a:ea typeface="Arial"/>
                <a:cs typeface="Arial"/>
                <a:sym typeface="Arial"/>
              </a:rPr>
              <a:t>18</a:t>
            </a:fld>
            <a:endParaRPr>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
        <p:cNvGrpSpPr/>
        <p:nvPr/>
      </p:nvGrpSpPr>
      <p:grpSpPr>
        <a:xfrm>
          <a:off x="0" y="0"/>
          <a:ext cx="0" cy="0"/>
          <a:chOff x="0" y="0"/>
          <a:chExt cx="0" cy="0"/>
        </a:xfrm>
      </p:grpSpPr>
      <p:sp>
        <p:nvSpPr>
          <p:cNvPr id="73" name="Google Shape;73;p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5000" dirty="0">
                <a:solidFill>
                  <a:schemeClr val="accent6"/>
                </a:solidFill>
                <a:latin typeface="Comic Sans MS"/>
                <a:ea typeface="Comic Sans MS"/>
                <a:cs typeface="Comic Sans MS"/>
                <a:sym typeface="Comic Sans MS"/>
              </a:rPr>
              <a:t>¿</a:t>
            </a:r>
            <a:r>
              <a:rPr lang="en-US" sz="5000" dirty="0" err="1">
                <a:solidFill>
                  <a:schemeClr val="accent6"/>
                </a:solidFill>
                <a:latin typeface="Comic Sans MS"/>
                <a:ea typeface="Comic Sans MS"/>
                <a:cs typeface="Comic Sans MS"/>
                <a:sym typeface="Comic Sans MS"/>
              </a:rPr>
              <a:t>Qué</a:t>
            </a:r>
            <a:r>
              <a:rPr lang="en-US" sz="5000" dirty="0">
                <a:solidFill>
                  <a:schemeClr val="accent6"/>
                </a:solidFill>
                <a:latin typeface="Comic Sans MS"/>
                <a:ea typeface="Comic Sans MS"/>
                <a:cs typeface="Comic Sans MS"/>
                <a:sym typeface="Comic Sans MS"/>
              </a:rPr>
              <a:t> </a:t>
            </a:r>
            <a:r>
              <a:rPr lang="en-US" sz="5000" dirty="0" err="1">
                <a:solidFill>
                  <a:schemeClr val="accent6"/>
                </a:solidFill>
                <a:latin typeface="Comic Sans MS"/>
                <a:ea typeface="Comic Sans MS"/>
                <a:cs typeface="Comic Sans MS"/>
                <a:sym typeface="Comic Sans MS"/>
              </a:rPr>
              <a:t>estamos</a:t>
            </a:r>
            <a:r>
              <a:rPr lang="en-US" sz="5000" dirty="0">
                <a:solidFill>
                  <a:schemeClr val="accent6"/>
                </a:solidFill>
                <a:latin typeface="Comic Sans MS"/>
                <a:ea typeface="Comic Sans MS"/>
                <a:cs typeface="Comic Sans MS"/>
                <a:sym typeface="Comic Sans MS"/>
              </a:rPr>
              <a:t> </a:t>
            </a:r>
            <a:r>
              <a:rPr lang="en-US" sz="5000" dirty="0" err="1">
                <a:solidFill>
                  <a:schemeClr val="accent6"/>
                </a:solidFill>
                <a:latin typeface="Comic Sans MS"/>
                <a:ea typeface="Comic Sans MS"/>
                <a:cs typeface="Comic Sans MS"/>
                <a:sym typeface="Comic Sans MS"/>
              </a:rPr>
              <a:t>aprendiendo</a:t>
            </a:r>
            <a:r>
              <a:rPr lang="en-US" sz="5000" dirty="0">
                <a:solidFill>
                  <a:schemeClr val="accent6"/>
                </a:solidFill>
                <a:latin typeface="Comic Sans MS"/>
                <a:ea typeface="Comic Sans MS"/>
                <a:cs typeface="Comic Sans MS"/>
                <a:sym typeface="Comic Sans MS"/>
              </a:rPr>
              <a:t>?</a:t>
            </a:r>
            <a:endParaRPr sz="5000" dirty="0">
              <a:solidFill>
                <a:schemeClr val="accent6"/>
              </a:solidFill>
              <a:latin typeface="Comic Sans MS"/>
              <a:ea typeface="Comic Sans MS"/>
              <a:cs typeface="Comic Sans MS"/>
              <a:sym typeface="Comic Sans MS"/>
            </a:endParaRPr>
          </a:p>
        </p:txBody>
      </p:sp>
      <p:sp>
        <p:nvSpPr>
          <p:cNvPr id="74" name="Google Shape;74;p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FFFFFF"/>
              </a:buClr>
              <a:buSzPts val="3800"/>
              <a:buFont typeface="Comic Sans MS"/>
              <a:buChar char="●"/>
            </a:pPr>
            <a:r>
              <a:rPr lang="es-MX" sz="3400" b="1" dirty="0">
                <a:solidFill>
                  <a:srgbClr val="FFFFFF"/>
                </a:solidFill>
                <a:latin typeface="Comic Sans MS"/>
                <a:ea typeface="Comic Sans MS"/>
                <a:cs typeface="Comic Sans MS"/>
                <a:sym typeface="Comic Sans MS"/>
              </a:rPr>
              <a:t>Descubrir: ¿Qué son las fuentes?</a:t>
            </a:r>
          </a:p>
          <a:p>
            <a:pPr marL="228600" lvl="0" indent="-228600" algn="l" rtl="0">
              <a:lnSpc>
                <a:spcPct val="90000"/>
              </a:lnSpc>
              <a:spcBef>
                <a:spcPts val="0"/>
              </a:spcBef>
              <a:spcAft>
                <a:spcPts val="0"/>
              </a:spcAft>
              <a:buClr>
                <a:srgbClr val="FFFFFF"/>
              </a:buClr>
              <a:buSzPts val="3800"/>
              <a:buFont typeface="Comic Sans MS"/>
              <a:buChar char="●"/>
            </a:pPr>
            <a:r>
              <a:rPr lang="es-CL" sz="3400" b="1" dirty="0">
                <a:solidFill>
                  <a:srgbClr val="FFFFFF"/>
                </a:solidFill>
                <a:latin typeface="Comic Sans MS"/>
                <a:ea typeface="Comic Sans MS"/>
                <a:cs typeface="Comic Sans MS"/>
                <a:sym typeface="Comic Sans MS"/>
              </a:rPr>
              <a:t>Pensar</a:t>
            </a:r>
            <a:r>
              <a:rPr lang="es-MX" sz="3400" b="1" dirty="0">
                <a:solidFill>
                  <a:srgbClr val="FFFFFF"/>
                </a:solidFill>
                <a:latin typeface="Comic Sans MS"/>
                <a:ea typeface="Comic Sans MS"/>
                <a:cs typeface="Comic Sans MS"/>
                <a:sym typeface="Comic Sans MS"/>
              </a:rPr>
              <a:t>: ¿Por qué las fuentes son importantes para la investigación?</a:t>
            </a:r>
          </a:p>
          <a:p>
            <a:pPr marL="228600" lvl="0" indent="-228600" algn="l" rtl="0">
              <a:lnSpc>
                <a:spcPct val="90000"/>
              </a:lnSpc>
              <a:spcBef>
                <a:spcPts val="0"/>
              </a:spcBef>
              <a:spcAft>
                <a:spcPts val="0"/>
              </a:spcAft>
              <a:buClr>
                <a:srgbClr val="FFFFFF"/>
              </a:buClr>
              <a:buSzPts val="3800"/>
              <a:buFont typeface="Comic Sans MS"/>
              <a:buChar char="●"/>
            </a:pPr>
            <a:r>
              <a:rPr lang="es-MX" sz="3400" b="1" dirty="0">
                <a:solidFill>
                  <a:srgbClr val="FFFFFF"/>
                </a:solidFill>
                <a:latin typeface="Comic Sans MS"/>
                <a:ea typeface="Comic Sans MS"/>
                <a:cs typeface="Comic Sans MS"/>
                <a:sym typeface="Comic Sans MS"/>
              </a:rPr>
              <a:t>Profundizar: ¿Qué son las fuentes primarias y secundarias?</a:t>
            </a:r>
          </a:p>
          <a:p>
            <a:pPr marL="228600" lvl="0" indent="-228600" algn="l" rtl="0">
              <a:lnSpc>
                <a:spcPct val="90000"/>
              </a:lnSpc>
              <a:spcBef>
                <a:spcPts val="0"/>
              </a:spcBef>
              <a:spcAft>
                <a:spcPts val="0"/>
              </a:spcAft>
              <a:buClr>
                <a:srgbClr val="FFFFFF"/>
              </a:buClr>
              <a:buSzPts val="3800"/>
              <a:buFont typeface="Comic Sans MS"/>
              <a:buChar char="●"/>
            </a:pPr>
            <a:r>
              <a:rPr lang="es-MX" sz="3400" b="1" dirty="0">
                <a:solidFill>
                  <a:srgbClr val="FFFFFF"/>
                </a:solidFill>
                <a:latin typeface="Comic Sans MS"/>
                <a:ea typeface="Comic Sans MS"/>
                <a:cs typeface="Comic Sans MS"/>
                <a:sym typeface="Comic Sans MS"/>
              </a:rPr>
              <a:t>Módulo: Fuentes primarias con </a:t>
            </a:r>
            <a:r>
              <a:rPr lang="es-MX" sz="3400" b="1" dirty="0" err="1">
                <a:solidFill>
                  <a:srgbClr val="FFFFFF"/>
                </a:solidFill>
                <a:latin typeface="Comic Sans MS"/>
                <a:ea typeface="Comic Sans MS"/>
                <a:cs typeface="Comic Sans MS"/>
                <a:sym typeface="Comic Sans MS"/>
              </a:rPr>
              <a:t>KidCitizen</a:t>
            </a:r>
            <a:endParaRPr lang="es-MX" sz="3400" b="1" dirty="0">
              <a:solidFill>
                <a:srgbClr val="FFFFFF"/>
              </a:solidFill>
              <a:latin typeface="Comic Sans MS"/>
              <a:ea typeface="Comic Sans MS"/>
              <a:cs typeface="Comic Sans MS"/>
              <a:sym typeface="Comic Sans MS"/>
            </a:endParaRPr>
          </a:p>
          <a:p>
            <a:pPr marL="228600" lvl="0" indent="-228600" algn="l" rtl="0">
              <a:lnSpc>
                <a:spcPct val="90000"/>
              </a:lnSpc>
              <a:spcBef>
                <a:spcPts val="0"/>
              </a:spcBef>
              <a:spcAft>
                <a:spcPts val="0"/>
              </a:spcAft>
              <a:buClr>
                <a:srgbClr val="FFFFFF"/>
              </a:buClr>
              <a:buSzPts val="3800"/>
              <a:buFont typeface="Comic Sans MS"/>
              <a:buChar char="●"/>
            </a:pPr>
            <a:r>
              <a:rPr lang="es-MX" sz="3400" b="1" dirty="0">
                <a:solidFill>
                  <a:srgbClr val="FFFFFF"/>
                </a:solidFill>
                <a:latin typeface="Comic Sans MS"/>
                <a:ea typeface="Comic Sans MS"/>
                <a:cs typeface="Comic Sans MS"/>
                <a:sym typeface="Comic Sans MS"/>
              </a:rPr>
              <a:t>Evaluación: Cuente su historia</a:t>
            </a:r>
            <a:endParaRPr sz="3400" b="1" dirty="0">
              <a:solidFill>
                <a:srgbClr val="FFFFFF"/>
              </a:solidFill>
              <a:latin typeface="Comic Sans MS"/>
              <a:ea typeface="Comic Sans MS"/>
              <a:cs typeface="Comic Sans MS"/>
              <a:sym typeface="Comic Sans MS"/>
            </a:endParaRPr>
          </a:p>
        </p:txBody>
      </p:sp>
      <p:sp>
        <p:nvSpPr>
          <p:cNvPr id="75" name="Google Shape;75;p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t>2</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9"/>
        <p:cNvGrpSpPr/>
        <p:nvPr/>
      </p:nvGrpSpPr>
      <p:grpSpPr>
        <a:xfrm>
          <a:off x="0" y="0"/>
          <a:ext cx="0" cy="0"/>
          <a:chOff x="0" y="0"/>
          <a:chExt cx="0" cy="0"/>
        </a:xfrm>
      </p:grpSpPr>
      <p:sp>
        <p:nvSpPr>
          <p:cNvPr id="80" name="Google Shape;80;g79f9cd10ef_0_1019"/>
          <p:cNvSpPr/>
          <p:nvPr/>
        </p:nvSpPr>
        <p:spPr>
          <a:xfrm>
            <a:off x="413375" y="903775"/>
            <a:ext cx="11432400" cy="54528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 name="Google Shape;81;g79f9cd10ef_0_1019"/>
          <p:cNvSpPr txBox="1">
            <a:spLocks noGrp="1"/>
          </p:cNvSpPr>
          <p:nvPr>
            <p:ph type="body" idx="1"/>
          </p:nvPr>
        </p:nvSpPr>
        <p:spPr>
          <a:xfrm>
            <a:off x="413375" y="4343300"/>
            <a:ext cx="4311300" cy="2073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1600"/>
              </a:spcAft>
              <a:buClr>
                <a:schemeClr val="dk1"/>
              </a:buClr>
              <a:buSzPts val="2400"/>
              <a:buNone/>
            </a:pPr>
            <a:r>
              <a:rPr lang="es-MX" dirty="0"/>
              <a:t>Jim es un experto en lémures. Quiere compartir un hecho de lémur de su enciclopedia.</a:t>
            </a:r>
            <a:endParaRPr sz="2000" b="1" dirty="0"/>
          </a:p>
        </p:txBody>
      </p:sp>
      <p:pic>
        <p:nvPicPr>
          <p:cNvPr id="82" name="Google Shape;82;g79f9cd10ef_0_1019" descr="Young boy with hand on chin"/>
          <p:cNvPicPr preferRelativeResize="0"/>
          <p:nvPr/>
        </p:nvPicPr>
        <p:blipFill rotWithShape="1">
          <a:blip r:embed="rId4">
            <a:alphaModFix/>
          </a:blip>
          <a:srcRect b="59781"/>
          <a:stretch/>
        </p:blipFill>
        <p:spPr>
          <a:xfrm>
            <a:off x="1567676" y="1045925"/>
            <a:ext cx="2023224" cy="2830323"/>
          </a:xfrm>
          <a:prstGeom prst="rect">
            <a:avLst/>
          </a:prstGeom>
          <a:noFill/>
          <a:ln>
            <a:noFill/>
          </a:ln>
        </p:spPr>
      </p:pic>
      <p:sp>
        <p:nvSpPr>
          <p:cNvPr id="83" name="Google Shape;83;g79f9cd10ef_0_1019"/>
          <p:cNvSpPr txBox="1"/>
          <p:nvPr/>
        </p:nvSpPr>
        <p:spPr>
          <a:xfrm>
            <a:off x="2088997" y="3434825"/>
            <a:ext cx="818100" cy="554100"/>
          </a:xfrm>
          <a:prstGeom prst="rect">
            <a:avLst/>
          </a:prstGeom>
          <a:solidFill>
            <a:srgbClr val="FFFF00"/>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Source Code Pro"/>
                <a:ea typeface="Source Code Pro"/>
                <a:cs typeface="Source Code Pro"/>
                <a:sym typeface="Source Code Pro"/>
              </a:rPr>
              <a:t>JIM</a:t>
            </a:r>
            <a:endParaRPr sz="2400" b="1" i="0" u="none" strike="noStrike" cap="none">
              <a:solidFill>
                <a:srgbClr val="000000"/>
              </a:solidFill>
              <a:latin typeface="Source Code Pro"/>
              <a:ea typeface="Source Code Pro"/>
              <a:cs typeface="Source Code Pro"/>
              <a:sym typeface="Source Code Pro"/>
            </a:endParaRPr>
          </a:p>
        </p:txBody>
      </p:sp>
      <p:sp>
        <p:nvSpPr>
          <p:cNvPr id="84" name="Google Shape;84;g79f9cd10ef_0_1019"/>
          <p:cNvSpPr txBox="1"/>
          <p:nvPr/>
        </p:nvSpPr>
        <p:spPr>
          <a:xfrm>
            <a:off x="6245575" y="4343300"/>
            <a:ext cx="4034100" cy="14262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chemeClr val="dk1"/>
              </a:buClr>
              <a:buSzPts val="2400"/>
              <a:buFont typeface="Arial"/>
              <a:buNone/>
            </a:pPr>
            <a:r>
              <a:rPr lang="en-US" sz="2000" b="1" i="0" u="none" strike="noStrike" cap="none">
                <a:solidFill>
                  <a:schemeClr val="dk2"/>
                </a:solidFill>
                <a:latin typeface="Source Code Pro"/>
                <a:ea typeface="Source Code Pro"/>
                <a:cs typeface="Source Code Pro"/>
                <a:sym typeface="Source Code Pro"/>
              </a:rPr>
              <a:t>“Lemurs are </a:t>
            </a:r>
            <a:endParaRPr sz="2000" b="1" i="0" u="none" strike="noStrike" cap="none">
              <a:solidFill>
                <a:schemeClr val="dk2"/>
              </a:solidFill>
              <a:latin typeface="Source Code Pro"/>
              <a:ea typeface="Source Code Pro"/>
              <a:cs typeface="Source Code Pro"/>
              <a:sym typeface="Source Code Pro"/>
            </a:endParaRPr>
          </a:p>
          <a:p>
            <a:pPr marL="0" marR="0" lvl="0" indent="0" algn="ctr" rtl="0">
              <a:lnSpc>
                <a:spcPct val="90000"/>
              </a:lnSpc>
              <a:spcBef>
                <a:spcPts val="1600"/>
              </a:spcBef>
              <a:spcAft>
                <a:spcPts val="0"/>
              </a:spcAft>
              <a:buClr>
                <a:schemeClr val="dk1"/>
              </a:buClr>
              <a:buSzPts val="2400"/>
              <a:buFont typeface="Arial"/>
              <a:buNone/>
            </a:pPr>
            <a:r>
              <a:rPr lang="en-US" sz="2000" b="1" i="0" u="none" strike="noStrike" cap="none">
                <a:solidFill>
                  <a:schemeClr val="dk2"/>
                </a:solidFill>
                <a:latin typeface="Source Code Pro"/>
                <a:ea typeface="Source Code Pro"/>
                <a:cs typeface="Source Code Pro"/>
                <a:sym typeface="Source Code Pro"/>
              </a:rPr>
              <a:t>nocturnal primates </a:t>
            </a:r>
            <a:endParaRPr sz="2000" b="1" i="0" u="none" strike="noStrike" cap="none">
              <a:solidFill>
                <a:schemeClr val="dk2"/>
              </a:solidFill>
              <a:latin typeface="Source Code Pro"/>
              <a:ea typeface="Source Code Pro"/>
              <a:cs typeface="Source Code Pro"/>
              <a:sym typeface="Source Code Pro"/>
            </a:endParaRPr>
          </a:p>
          <a:p>
            <a:pPr marL="0" marR="0" lvl="0" indent="0" algn="ctr" rtl="0">
              <a:lnSpc>
                <a:spcPct val="90000"/>
              </a:lnSpc>
              <a:spcBef>
                <a:spcPts val="1600"/>
              </a:spcBef>
              <a:spcAft>
                <a:spcPts val="1600"/>
              </a:spcAft>
              <a:buClr>
                <a:schemeClr val="dk1"/>
              </a:buClr>
              <a:buSzPts val="2400"/>
              <a:buFont typeface="Arial"/>
              <a:buNone/>
            </a:pPr>
            <a:r>
              <a:rPr lang="en-US" sz="2000" b="1" i="0" u="none" strike="noStrike" cap="none">
                <a:solidFill>
                  <a:schemeClr val="dk2"/>
                </a:solidFill>
                <a:latin typeface="Source Code Pro"/>
                <a:ea typeface="Source Code Pro"/>
                <a:cs typeface="Source Code Pro"/>
                <a:sym typeface="Source Code Pro"/>
              </a:rPr>
              <a:t>from Madagascar.”</a:t>
            </a:r>
            <a:endParaRPr sz="1400" b="0" i="0" u="none" strike="noStrike" cap="none">
              <a:solidFill>
                <a:srgbClr val="000000"/>
              </a:solidFill>
              <a:latin typeface="Source Code Pro"/>
              <a:ea typeface="Source Code Pro"/>
              <a:cs typeface="Source Code Pro"/>
              <a:sym typeface="Source Code Pro"/>
            </a:endParaRPr>
          </a:p>
        </p:txBody>
      </p:sp>
      <p:pic>
        <p:nvPicPr>
          <p:cNvPr id="85" name="Google Shape;85;g79f9cd10ef_0_1019"/>
          <p:cNvPicPr preferRelativeResize="0"/>
          <p:nvPr/>
        </p:nvPicPr>
        <p:blipFill rotWithShape="1">
          <a:blip r:embed="rId5">
            <a:alphaModFix/>
          </a:blip>
          <a:srcRect/>
          <a:stretch/>
        </p:blipFill>
        <p:spPr>
          <a:xfrm>
            <a:off x="6530448" y="1361550"/>
            <a:ext cx="3464361" cy="2981751"/>
          </a:xfrm>
          <a:prstGeom prst="rect">
            <a:avLst/>
          </a:prstGeom>
          <a:noFill/>
          <a:ln>
            <a:noFill/>
          </a:ln>
        </p:spPr>
      </p:pic>
      <p:pic>
        <p:nvPicPr>
          <p:cNvPr id="86" name="Google Shape;86;g79f9cd10ef_0_1019"/>
          <p:cNvPicPr preferRelativeResize="0"/>
          <p:nvPr/>
        </p:nvPicPr>
        <p:blipFill rotWithShape="1">
          <a:blip r:embed="rId6">
            <a:alphaModFix/>
          </a:blip>
          <a:srcRect/>
          <a:stretch/>
        </p:blipFill>
        <p:spPr>
          <a:xfrm>
            <a:off x="5105053" y="1126775"/>
            <a:ext cx="6615000" cy="5170200"/>
          </a:xfrm>
          <a:prstGeom prst="roundRect">
            <a:avLst>
              <a:gd name="adj" fmla="val 16667"/>
            </a:avLst>
          </a:prstGeom>
          <a:noFill/>
          <a:ln>
            <a:noFill/>
          </a:ln>
        </p:spPr>
      </p:pic>
      <p:sp>
        <p:nvSpPr>
          <p:cNvPr id="87" name="Google Shape;87;g79f9cd10ef_0_10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latin typeface="Arial"/>
                <a:ea typeface="Arial"/>
                <a:cs typeface="Arial"/>
                <a:sym typeface="Arial"/>
              </a:rPr>
              <a:t>3</a:t>
            </a:fld>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86"/>
                                        </p:tgtEl>
                                      </p:cBhvr>
                                    </p:animEffect>
                                    <p:set>
                                      <p:cBhvr>
                                        <p:cTn id="12" dur="1" fill="hold">
                                          <p:stCondLst>
                                            <p:cond delay="1000"/>
                                          </p:stCondLst>
                                        </p:cTn>
                                        <p:tgtEl>
                                          <p:spTgt spid="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g79f9cd10ef_0_1052"/>
          <p:cNvSpPr/>
          <p:nvPr/>
        </p:nvSpPr>
        <p:spPr>
          <a:xfrm>
            <a:off x="-1" y="0"/>
            <a:ext cx="12189001"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g79f9cd10ef_0_1052"/>
          <p:cNvSpPr txBox="1">
            <a:spLocks noGrp="1"/>
          </p:cNvSpPr>
          <p:nvPr>
            <p:ph type="body" idx="1"/>
          </p:nvPr>
        </p:nvSpPr>
        <p:spPr>
          <a:xfrm>
            <a:off x="841250" y="4067050"/>
            <a:ext cx="10506600" cy="2618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s-MX" sz="2800" dirty="0"/>
              <a:t>Jim le cuenta a Tim su hecho favorito sobre el lémur.</a:t>
            </a:r>
          </a:p>
          <a:p>
            <a:pPr marL="0" lvl="0" indent="0" algn="l" rtl="0">
              <a:lnSpc>
                <a:spcPct val="90000"/>
              </a:lnSpc>
              <a:spcBef>
                <a:spcPts val="0"/>
              </a:spcBef>
              <a:spcAft>
                <a:spcPts val="0"/>
              </a:spcAft>
              <a:buClr>
                <a:schemeClr val="dk1"/>
              </a:buClr>
              <a:buSzPts val="2400"/>
              <a:buNone/>
            </a:pPr>
            <a:r>
              <a:rPr lang="es-MX" sz="2800" dirty="0"/>
              <a:t>Tim le dice a Sally en los columpios.</a:t>
            </a:r>
          </a:p>
          <a:p>
            <a:pPr marL="0" lvl="0" indent="0" algn="l" rtl="0">
              <a:lnSpc>
                <a:spcPct val="90000"/>
              </a:lnSpc>
              <a:spcBef>
                <a:spcPts val="0"/>
              </a:spcBef>
              <a:spcAft>
                <a:spcPts val="0"/>
              </a:spcAft>
              <a:buClr>
                <a:schemeClr val="dk1"/>
              </a:buClr>
              <a:buSzPts val="2400"/>
              <a:buNone/>
            </a:pPr>
            <a:r>
              <a:rPr lang="es-MX" sz="2800" dirty="0"/>
              <a:t>Sally le dice a Smith a la hora del almuerzo.</a:t>
            </a:r>
          </a:p>
          <a:p>
            <a:pPr marL="0" lvl="0" indent="0" algn="l" rtl="0">
              <a:lnSpc>
                <a:spcPct val="90000"/>
              </a:lnSpc>
              <a:spcBef>
                <a:spcPts val="0"/>
              </a:spcBef>
              <a:spcAft>
                <a:spcPts val="0"/>
              </a:spcAft>
              <a:buClr>
                <a:schemeClr val="dk1"/>
              </a:buClr>
              <a:buSzPts val="2400"/>
              <a:buNone/>
            </a:pPr>
            <a:r>
              <a:rPr lang="es-MX" sz="2800" dirty="0"/>
              <a:t>Smith le dice a Sam en la parada del autobús escolar.</a:t>
            </a:r>
            <a:endParaRPr sz="2800" dirty="0"/>
          </a:p>
        </p:txBody>
      </p:sp>
      <p:pic>
        <p:nvPicPr>
          <p:cNvPr id="94" name="Google Shape;94;g79f9cd10ef_0_1052" descr="Young boy with hand on chin"/>
          <p:cNvPicPr preferRelativeResize="0"/>
          <p:nvPr/>
        </p:nvPicPr>
        <p:blipFill rotWithShape="1">
          <a:blip r:embed="rId3">
            <a:alphaModFix/>
          </a:blip>
          <a:srcRect b="59781"/>
          <a:stretch/>
        </p:blipFill>
        <p:spPr>
          <a:xfrm>
            <a:off x="184558" y="187900"/>
            <a:ext cx="2255463" cy="3155237"/>
          </a:xfrm>
          <a:prstGeom prst="rect">
            <a:avLst/>
          </a:prstGeom>
          <a:noFill/>
          <a:ln>
            <a:noFill/>
          </a:ln>
        </p:spPr>
      </p:pic>
      <p:pic>
        <p:nvPicPr>
          <p:cNvPr id="95" name="Google Shape;95;g79f9cd10ef_0_1052" descr="Young boy hand on chest"/>
          <p:cNvPicPr preferRelativeResize="0"/>
          <p:nvPr/>
        </p:nvPicPr>
        <p:blipFill rotWithShape="1">
          <a:blip r:embed="rId4">
            <a:alphaModFix/>
          </a:blip>
          <a:srcRect t="1860" b="44981"/>
          <a:stretch/>
        </p:blipFill>
        <p:spPr>
          <a:xfrm>
            <a:off x="2575696" y="187900"/>
            <a:ext cx="2255463" cy="3155235"/>
          </a:xfrm>
          <a:prstGeom prst="rect">
            <a:avLst/>
          </a:prstGeom>
          <a:noFill/>
          <a:ln>
            <a:noFill/>
          </a:ln>
        </p:spPr>
      </p:pic>
      <p:pic>
        <p:nvPicPr>
          <p:cNvPr id="96" name="Google Shape;96;g79f9cd10ef_0_1052" descr="Young girl hand on chin"/>
          <p:cNvPicPr preferRelativeResize="0"/>
          <p:nvPr/>
        </p:nvPicPr>
        <p:blipFill rotWithShape="1">
          <a:blip r:embed="rId5">
            <a:alphaModFix/>
          </a:blip>
          <a:srcRect t="1006" b="55624"/>
          <a:stretch/>
        </p:blipFill>
        <p:spPr>
          <a:xfrm>
            <a:off x="4966833" y="187900"/>
            <a:ext cx="2255461" cy="3155237"/>
          </a:xfrm>
          <a:prstGeom prst="rect">
            <a:avLst/>
          </a:prstGeom>
          <a:noFill/>
          <a:ln>
            <a:noFill/>
          </a:ln>
        </p:spPr>
      </p:pic>
      <p:pic>
        <p:nvPicPr>
          <p:cNvPr id="97" name="Google Shape;97;g79f9cd10ef_0_1052" descr="Young school girl thumbs up"/>
          <p:cNvPicPr preferRelativeResize="0"/>
          <p:nvPr/>
        </p:nvPicPr>
        <p:blipFill rotWithShape="1">
          <a:blip r:embed="rId6">
            <a:alphaModFix/>
          </a:blip>
          <a:srcRect t="7591" b="50090"/>
          <a:stretch/>
        </p:blipFill>
        <p:spPr>
          <a:xfrm>
            <a:off x="7357971" y="187900"/>
            <a:ext cx="2255463" cy="3155238"/>
          </a:xfrm>
          <a:prstGeom prst="rect">
            <a:avLst/>
          </a:prstGeom>
          <a:noFill/>
          <a:ln>
            <a:noFill/>
          </a:ln>
        </p:spPr>
      </p:pic>
      <p:pic>
        <p:nvPicPr>
          <p:cNvPr id="98" name="Google Shape;98;g79f9cd10ef_0_1052" descr="Young girl pointing with hand"/>
          <p:cNvPicPr preferRelativeResize="0"/>
          <p:nvPr/>
        </p:nvPicPr>
        <p:blipFill rotWithShape="1">
          <a:blip r:embed="rId7">
            <a:alphaModFix/>
          </a:blip>
          <a:srcRect b="33204"/>
          <a:stretch/>
        </p:blipFill>
        <p:spPr>
          <a:xfrm>
            <a:off x="9749109" y="187900"/>
            <a:ext cx="2255462" cy="3155241"/>
          </a:xfrm>
          <a:prstGeom prst="rect">
            <a:avLst/>
          </a:prstGeom>
          <a:noFill/>
          <a:ln>
            <a:noFill/>
          </a:ln>
        </p:spPr>
      </p:pic>
      <p:sp>
        <p:nvSpPr>
          <p:cNvPr id="99" name="Google Shape;99;g79f9cd10ef_0_1052"/>
          <p:cNvSpPr txBox="1"/>
          <p:nvPr/>
        </p:nvSpPr>
        <p:spPr>
          <a:xfrm>
            <a:off x="758338" y="2833450"/>
            <a:ext cx="1107900" cy="554100"/>
          </a:xfrm>
          <a:prstGeom prst="rect">
            <a:avLst/>
          </a:prstGeom>
          <a:solidFill>
            <a:srgbClr val="FFFF00"/>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Source Code Pro"/>
                <a:ea typeface="Source Code Pro"/>
                <a:cs typeface="Source Code Pro"/>
                <a:sym typeface="Source Code Pro"/>
              </a:rPr>
              <a:t>JIM</a:t>
            </a:r>
            <a:endParaRPr sz="2400" b="1" i="0" u="none" strike="noStrike" cap="none">
              <a:solidFill>
                <a:srgbClr val="000000"/>
              </a:solidFill>
              <a:latin typeface="Source Code Pro"/>
              <a:ea typeface="Source Code Pro"/>
              <a:cs typeface="Source Code Pro"/>
              <a:sym typeface="Source Code Pro"/>
            </a:endParaRPr>
          </a:p>
        </p:txBody>
      </p:sp>
      <p:sp>
        <p:nvSpPr>
          <p:cNvPr id="100" name="Google Shape;100;g79f9cd10ef_0_1052"/>
          <p:cNvSpPr txBox="1"/>
          <p:nvPr/>
        </p:nvSpPr>
        <p:spPr>
          <a:xfrm>
            <a:off x="9976613" y="2833450"/>
            <a:ext cx="1107900" cy="554100"/>
          </a:xfrm>
          <a:prstGeom prst="rect">
            <a:avLst/>
          </a:prstGeom>
          <a:solidFill>
            <a:srgbClr val="FFFF00"/>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Source Code Pro"/>
                <a:ea typeface="Source Code Pro"/>
                <a:cs typeface="Source Code Pro"/>
                <a:sym typeface="Source Code Pro"/>
              </a:rPr>
              <a:t>SAM</a:t>
            </a:r>
            <a:endParaRPr sz="2400" b="1" i="0" u="none" strike="noStrike" cap="none">
              <a:solidFill>
                <a:srgbClr val="000000"/>
              </a:solidFill>
              <a:latin typeface="Source Code Pro"/>
              <a:ea typeface="Source Code Pro"/>
              <a:cs typeface="Source Code Pro"/>
              <a:sym typeface="Source Code Pro"/>
            </a:endParaRPr>
          </a:p>
        </p:txBody>
      </p:sp>
      <p:sp>
        <p:nvSpPr>
          <p:cNvPr id="101" name="Google Shape;101;g79f9cd10ef_0_1052"/>
          <p:cNvSpPr txBox="1"/>
          <p:nvPr/>
        </p:nvSpPr>
        <p:spPr>
          <a:xfrm>
            <a:off x="7931738" y="2833450"/>
            <a:ext cx="1107900" cy="554100"/>
          </a:xfrm>
          <a:prstGeom prst="rect">
            <a:avLst/>
          </a:prstGeom>
          <a:solidFill>
            <a:srgbClr val="FFFF00"/>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Source Code Pro"/>
                <a:ea typeface="Source Code Pro"/>
                <a:cs typeface="Source Code Pro"/>
                <a:sym typeface="Source Code Pro"/>
              </a:rPr>
              <a:t>SMITH</a:t>
            </a:r>
            <a:endParaRPr sz="2400" b="1" i="0" u="none" strike="noStrike" cap="none">
              <a:solidFill>
                <a:srgbClr val="000000"/>
              </a:solidFill>
              <a:latin typeface="Source Code Pro"/>
              <a:ea typeface="Source Code Pro"/>
              <a:cs typeface="Source Code Pro"/>
              <a:sym typeface="Source Code Pro"/>
            </a:endParaRPr>
          </a:p>
        </p:txBody>
      </p:sp>
      <p:sp>
        <p:nvSpPr>
          <p:cNvPr id="102" name="Google Shape;102;g79f9cd10ef_0_1052"/>
          <p:cNvSpPr txBox="1"/>
          <p:nvPr/>
        </p:nvSpPr>
        <p:spPr>
          <a:xfrm>
            <a:off x="5563388" y="2833450"/>
            <a:ext cx="1107900" cy="554100"/>
          </a:xfrm>
          <a:prstGeom prst="rect">
            <a:avLst/>
          </a:prstGeom>
          <a:solidFill>
            <a:srgbClr val="FFFF00"/>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rgbClr val="000000"/>
                </a:solidFill>
                <a:latin typeface="Source Code Pro"/>
                <a:ea typeface="Source Code Pro"/>
                <a:cs typeface="Source Code Pro"/>
                <a:sym typeface="Source Code Pro"/>
              </a:rPr>
              <a:t>SALLY</a:t>
            </a:r>
            <a:endParaRPr sz="2400" b="1" i="0" u="none" strike="noStrike" cap="none" dirty="0">
              <a:solidFill>
                <a:srgbClr val="000000"/>
              </a:solidFill>
              <a:latin typeface="Source Code Pro"/>
              <a:ea typeface="Source Code Pro"/>
              <a:cs typeface="Source Code Pro"/>
              <a:sym typeface="Source Code Pro"/>
            </a:endParaRPr>
          </a:p>
        </p:txBody>
      </p:sp>
      <p:sp>
        <p:nvSpPr>
          <p:cNvPr id="103" name="Google Shape;103;g79f9cd10ef_0_1052"/>
          <p:cNvSpPr txBox="1"/>
          <p:nvPr/>
        </p:nvSpPr>
        <p:spPr>
          <a:xfrm>
            <a:off x="3313263" y="2833450"/>
            <a:ext cx="1107900" cy="554100"/>
          </a:xfrm>
          <a:prstGeom prst="rect">
            <a:avLst/>
          </a:prstGeom>
          <a:solidFill>
            <a:srgbClr val="FFFF00"/>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Source Code Pro"/>
                <a:ea typeface="Source Code Pro"/>
                <a:cs typeface="Source Code Pro"/>
                <a:sym typeface="Source Code Pro"/>
              </a:rPr>
              <a:t>TIM</a:t>
            </a:r>
            <a:endParaRPr sz="2400" b="1" i="0" u="none" strike="noStrike" cap="none">
              <a:solidFill>
                <a:srgbClr val="000000"/>
              </a:solidFill>
              <a:latin typeface="Source Code Pro"/>
              <a:ea typeface="Source Code Pro"/>
              <a:cs typeface="Source Code Pro"/>
              <a:sym typeface="Source Code Pro"/>
            </a:endParaRPr>
          </a:p>
        </p:txBody>
      </p:sp>
      <p:sp>
        <p:nvSpPr>
          <p:cNvPr id="104" name="Google Shape;104;g79f9cd10ef_0_10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latin typeface="Arial"/>
                <a:ea typeface="Arial"/>
                <a:cs typeface="Arial"/>
                <a:sym typeface="Arial"/>
              </a:rPr>
              <a:t>4</a:t>
            </a:fld>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par>
                          <p:cTn id="7" fill="hold">
                            <p:stCondLst>
                              <p:cond delay="1"/>
                            </p:stCondLst>
                            <p:childTnLst>
                              <p:par>
                                <p:cTn id="8" presetID="1" presetClass="entr" presetSubtype="0" fill="hold" nodeType="afterEffect">
                                  <p:stCondLst>
                                    <p:cond delay="0"/>
                                  </p:stCondLst>
                                  <p:childTnLst>
                                    <p:set>
                                      <p:cBhvr>
                                        <p:cTn id="9" dur="1" fill="hold">
                                          <p:stCondLst>
                                            <p:cond delay="0"/>
                                          </p:stCondLst>
                                        </p:cTn>
                                        <p:tgtEl>
                                          <p:spTgt spid="95"/>
                                        </p:tgtEl>
                                        <p:attrNameLst>
                                          <p:attrName>style.visibility</p:attrName>
                                        </p:attrNameLst>
                                      </p:cBhvr>
                                      <p:to>
                                        <p:strVal val="visible"/>
                                      </p:to>
                                    </p:set>
                                  </p:childTnLst>
                                </p:cTn>
                              </p:par>
                            </p:childTnLst>
                          </p:cTn>
                        </p:par>
                        <p:par>
                          <p:cTn id="10" fill="hold">
                            <p:stCondLst>
                              <p:cond delay="2"/>
                            </p:stCondLst>
                            <p:childTnLst>
                              <p:par>
                                <p:cTn id="11" presetID="1" presetClass="entr" presetSubtype="0" fill="hold" nodeType="afterEffect">
                                  <p:stCondLst>
                                    <p:cond delay="0"/>
                                  </p:stCondLst>
                                  <p:childTnLst>
                                    <p:set>
                                      <p:cBhvr>
                                        <p:cTn id="12" dur="1" fill="hold">
                                          <p:stCondLst>
                                            <p:cond delay="0"/>
                                          </p:stCondLst>
                                        </p:cTn>
                                        <p:tgtEl>
                                          <p:spTgt spid="96"/>
                                        </p:tgtEl>
                                        <p:attrNameLst>
                                          <p:attrName>style.visibility</p:attrName>
                                        </p:attrNameLst>
                                      </p:cBhvr>
                                      <p:to>
                                        <p:strVal val="visible"/>
                                      </p:to>
                                    </p:set>
                                  </p:childTnLst>
                                </p:cTn>
                              </p:par>
                            </p:childTnLst>
                          </p:cTn>
                        </p:par>
                        <p:par>
                          <p:cTn id="13" fill="hold">
                            <p:stCondLst>
                              <p:cond delay="3"/>
                            </p:stCondLst>
                            <p:childTnLst>
                              <p:par>
                                <p:cTn id="14" presetID="1" presetClass="entr" presetSubtype="0" fill="hold" nodeType="afterEffect">
                                  <p:stCondLst>
                                    <p:cond delay="0"/>
                                  </p:stCondLst>
                                  <p:childTnLst>
                                    <p:set>
                                      <p:cBhvr>
                                        <p:cTn id="15" dur="1" fill="hold">
                                          <p:stCondLst>
                                            <p:cond delay="0"/>
                                          </p:stCondLst>
                                        </p:cTn>
                                        <p:tgtEl>
                                          <p:spTgt spid="97"/>
                                        </p:tgtEl>
                                        <p:attrNameLst>
                                          <p:attrName>style.visibility</p:attrName>
                                        </p:attrNameLst>
                                      </p:cBhvr>
                                      <p:to>
                                        <p:strVal val="visible"/>
                                      </p:to>
                                    </p:set>
                                  </p:childTnLst>
                                </p:cTn>
                              </p:par>
                            </p:childTnLst>
                          </p:cTn>
                        </p:par>
                        <p:par>
                          <p:cTn id="16" fill="hold">
                            <p:stCondLst>
                              <p:cond delay="4"/>
                            </p:stCondLst>
                            <p:childTnLst>
                              <p:par>
                                <p:cTn id="17" presetID="1" presetClass="entr" presetSubtype="0" fill="hold" nodeType="afterEffect">
                                  <p:stCondLst>
                                    <p:cond delay="0"/>
                                  </p:stCondLst>
                                  <p:childTnLst>
                                    <p:set>
                                      <p:cBhvr>
                                        <p:cTn id="18"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
        <p:cNvGrpSpPr/>
        <p:nvPr/>
      </p:nvGrpSpPr>
      <p:grpSpPr>
        <a:xfrm>
          <a:off x="0" y="0"/>
          <a:ext cx="0" cy="0"/>
          <a:chOff x="0" y="0"/>
          <a:chExt cx="0" cy="0"/>
        </a:xfrm>
      </p:grpSpPr>
      <p:sp>
        <p:nvSpPr>
          <p:cNvPr id="109" name="Google Shape;109;g79f9cd10ef_0_1035"/>
          <p:cNvSpPr/>
          <p:nvPr/>
        </p:nvSpPr>
        <p:spPr>
          <a:xfrm>
            <a:off x="-1" y="0"/>
            <a:ext cx="12189001"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 name="Google Shape;110;g79f9cd10ef_0_1035"/>
          <p:cNvSpPr txBox="1">
            <a:spLocks noGrp="1"/>
          </p:cNvSpPr>
          <p:nvPr>
            <p:ph type="body" idx="1"/>
          </p:nvPr>
        </p:nvSpPr>
        <p:spPr>
          <a:xfrm>
            <a:off x="841250" y="3752900"/>
            <a:ext cx="10506600" cy="2871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s-MX" sz="2700" dirty="0"/>
              <a:t>El viernes, Sam le cuenta a Jim lo que escuchó. Sam dice: "Smith me dijo que dijiste: 'Transpórtame, </a:t>
            </a:r>
            <a:r>
              <a:rPr lang="es-MX" sz="2700" dirty="0" err="1"/>
              <a:t>Scotty</a:t>
            </a:r>
            <a:r>
              <a:rPr lang="es-MX" sz="2700" dirty="0"/>
              <a:t>'".</a:t>
            </a:r>
          </a:p>
          <a:p>
            <a:pPr marL="0" lvl="0" indent="0" algn="l" rtl="0">
              <a:lnSpc>
                <a:spcPct val="90000"/>
              </a:lnSpc>
              <a:spcBef>
                <a:spcPts val="0"/>
              </a:spcBef>
              <a:spcAft>
                <a:spcPts val="0"/>
              </a:spcAft>
              <a:buClr>
                <a:schemeClr val="dk1"/>
              </a:buClr>
              <a:buSzPts val="2400"/>
              <a:buNone/>
            </a:pPr>
            <a:r>
              <a:rPr lang="es-MX" sz="2700" dirty="0"/>
              <a:t>Jim había dicho: "Eso es todo lo contrario de lo que dije. Dije: '¡Los lémures son primates nocturnos de Madagascar!' "</a:t>
            </a:r>
            <a:endParaRPr sz="2700" dirty="0"/>
          </a:p>
          <a:p>
            <a:pPr marL="0" lvl="0" indent="0" algn="ctr" rtl="0">
              <a:lnSpc>
                <a:spcPct val="90000"/>
              </a:lnSpc>
              <a:spcBef>
                <a:spcPts val="1600"/>
              </a:spcBef>
              <a:spcAft>
                <a:spcPts val="1600"/>
              </a:spcAft>
              <a:buClr>
                <a:schemeClr val="dk1"/>
              </a:buClr>
              <a:buSzPts val="2400"/>
              <a:buNone/>
            </a:pPr>
            <a:endParaRPr sz="2700" dirty="0"/>
          </a:p>
        </p:txBody>
      </p:sp>
      <p:pic>
        <p:nvPicPr>
          <p:cNvPr id="111" name="Google Shape;111;g79f9cd10ef_0_1035" descr="Young boy with hand on chin"/>
          <p:cNvPicPr preferRelativeResize="0"/>
          <p:nvPr/>
        </p:nvPicPr>
        <p:blipFill rotWithShape="1">
          <a:blip r:embed="rId3">
            <a:alphaModFix/>
          </a:blip>
          <a:srcRect b="59781"/>
          <a:stretch/>
        </p:blipFill>
        <p:spPr>
          <a:xfrm>
            <a:off x="722433" y="219500"/>
            <a:ext cx="2255463" cy="3155237"/>
          </a:xfrm>
          <a:prstGeom prst="rect">
            <a:avLst/>
          </a:prstGeom>
          <a:noFill/>
          <a:ln>
            <a:noFill/>
          </a:ln>
        </p:spPr>
      </p:pic>
      <p:pic>
        <p:nvPicPr>
          <p:cNvPr id="112" name="Google Shape;112;g79f9cd10ef_0_1035" descr="Young girl pointing with hand"/>
          <p:cNvPicPr preferRelativeResize="0"/>
          <p:nvPr/>
        </p:nvPicPr>
        <p:blipFill rotWithShape="1">
          <a:blip r:embed="rId4">
            <a:alphaModFix/>
          </a:blip>
          <a:srcRect b="33204"/>
          <a:stretch/>
        </p:blipFill>
        <p:spPr>
          <a:xfrm>
            <a:off x="6777359" y="393338"/>
            <a:ext cx="2255462" cy="3155241"/>
          </a:xfrm>
          <a:prstGeom prst="rect">
            <a:avLst/>
          </a:prstGeom>
          <a:noFill/>
          <a:ln>
            <a:noFill/>
          </a:ln>
        </p:spPr>
      </p:pic>
      <p:sp>
        <p:nvSpPr>
          <p:cNvPr id="113" name="Google Shape;113;g79f9cd10ef_0_1035"/>
          <p:cNvSpPr txBox="1"/>
          <p:nvPr/>
        </p:nvSpPr>
        <p:spPr>
          <a:xfrm>
            <a:off x="9126125" y="1339910"/>
            <a:ext cx="2128500" cy="1477500"/>
          </a:xfrm>
          <a:prstGeom prst="rect">
            <a:avLst/>
          </a:prstGeom>
          <a:solidFill>
            <a:srgbClr val="FF9900"/>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Source Code Pro"/>
                <a:ea typeface="Source Code Pro"/>
                <a:cs typeface="Source Code Pro"/>
                <a:sym typeface="Source Code Pro"/>
              </a:rPr>
              <a:t>“CONFUSION and</a:t>
            </a:r>
            <a:endParaRPr sz="1400" b="1" i="0" u="none" strike="noStrike" cap="none">
              <a:solidFill>
                <a:srgbClr val="000000"/>
              </a:solidFill>
              <a:latin typeface="Source Code Pro"/>
              <a:ea typeface="Source Code Pro"/>
              <a:cs typeface="Source Code Pro"/>
              <a:sym typeface="Source Code Pro"/>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Source Code Pro"/>
                <a:ea typeface="Source Code Pro"/>
                <a:cs typeface="Source Code Pro"/>
                <a:sym typeface="Source Code Pro"/>
              </a:rPr>
              <a:t>ALIEN CONSPIRACIES… WAIT,</a:t>
            </a:r>
            <a:endParaRPr sz="1400" b="1" i="0" u="none" strike="noStrike" cap="none">
              <a:solidFill>
                <a:srgbClr val="000000"/>
              </a:solidFill>
              <a:latin typeface="Source Code Pro"/>
              <a:ea typeface="Source Code Pro"/>
              <a:cs typeface="Source Code Pro"/>
              <a:sym typeface="Source Code Pro"/>
            </a:endParaRP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Source Code Pro"/>
                <a:ea typeface="Source Code Pro"/>
                <a:cs typeface="Source Code Pro"/>
                <a:sym typeface="Source Code Pro"/>
              </a:rPr>
              <a:t>WHY ARE WE WHISPERING?”</a:t>
            </a:r>
            <a:endParaRPr sz="1400" b="1" i="0" u="none" strike="noStrike" cap="none">
              <a:solidFill>
                <a:srgbClr val="000000"/>
              </a:solidFill>
              <a:latin typeface="Source Code Pro"/>
              <a:ea typeface="Source Code Pro"/>
              <a:cs typeface="Source Code Pro"/>
              <a:sym typeface="Source Code Pro"/>
            </a:endParaRPr>
          </a:p>
        </p:txBody>
      </p:sp>
      <p:pic>
        <p:nvPicPr>
          <p:cNvPr id="114" name="Google Shape;114;g79f9cd10ef_0_1035"/>
          <p:cNvPicPr preferRelativeResize="0"/>
          <p:nvPr/>
        </p:nvPicPr>
        <p:blipFill rotWithShape="1">
          <a:blip r:embed="rId5">
            <a:alphaModFix/>
          </a:blip>
          <a:srcRect/>
          <a:stretch/>
        </p:blipFill>
        <p:spPr>
          <a:xfrm>
            <a:off x="9032823" y="303150"/>
            <a:ext cx="2315100" cy="3335700"/>
          </a:xfrm>
          <a:prstGeom prst="roundRect">
            <a:avLst>
              <a:gd name="adj" fmla="val 16667"/>
            </a:avLst>
          </a:prstGeom>
          <a:noFill/>
          <a:ln>
            <a:noFill/>
          </a:ln>
        </p:spPr>
      </p:pic>
      <p:sp>
        <p:nvSpPr>
          <p:cNvPr id="115" name="Google Shape;115;g79f9cd10ef_0_1035"/>
          <p:cNvSpPr txBox="1"/>
          <p:nvPr/>
        </p:nvSpPr>
        <p:spPr>
          <a:xfrm>
            <a:off x="1432288" y="2820625"/>
            <a:ext cx="1107900" cy="554100"/>
          </a:xfrm>
          <a:prstGeom prst="rect">
            <a:avLst/>
          </a:prstGeom>
          <a:solidFill>
            <a:srgbClr val="FFFF00"/>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Source Code Pro"/>
                <a:ea typeface="Source Code Pro"/>
                <a:cs typeface="Source Code Pro"/>
                <a:sym typeface="Source Code Pro"/>
              </a:rPr>
              <a:t>JIM</a:t>
            </a:r>
            <a:endParaRPr sz="2400" b="1" i="0" u="none" strike="noStrike" cap="none">
              <a:solidFill>
                <a:srgbClr val="000000"/>
              </a:solidFill>
              <a:latin typeface="Source Code Pro"/>
              <a:ea typeface="Source Code Pro"/>
              <a:cs typeface="Source Code Pro"/>
              <a:sym typeface="Source Code Pro"/>
            </a:endParaRPr>
          </a:p>
        </p:txBody>
      </p:sp>
      <p:sp>
        <p:nvSpPr>
          <p:cNvPr id="116" name="Google Shape;116;g79f9cd10ef_0_1035"/>
          <p:cNvSpPr txBox="1"/>
          <p:nvPr/>
        </p:nvSpPr>
        <p:spPr>
          <a:xfrm>
            <a:off x="6928613" y="2994475"/>
            <a:ext cx="1107900" cy="554100"/>
          </a:xfrm>
          <a:prstGeom prst="rect">
            <a:avLst/>
          </a:prstGeom>
          <a:solidFill>
            <a:srgbClr val="FFFF00"/>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00"/>
                </a:solidFill>
                <a:latin typeface="Source Code Pro"/>
                <a:ea typeface="Source Code Pro"/>
                <a:cs typeface="Source Code Pro"/>
                <a:sym typeface="Source Code Pro"/>
              </a:rPr>
              <a:t>SAM</a:t>
            </a:r>
            <a:endParaRPr sz="2400" b="1" i="0" u="none" strike="noStrike" cap="none">
              <a:solidFill>
                <a:srgbClr val="000000"/>
              </a:solidFill>
              <a:latin typeface="Source Code Pro"/>
              <a:ea typeface="Source Code Pro"/>
              <a:cs typeface="Source Code Pro"/>
              <a:sym typeface="Source Code Pro"/>
            </a:endParaRPr>
          </a:p>
        </p:txBody>
      </p:sp>
      <p:pic>
        <p:nvPicPr>
          <p:cNvPr id="117" name="Google Shape;117;g79f9cd10ef_0_1035"/>
          <p:cNvPicPr preferRelativeResize="0"/>
          <p:nvPr/>
        </p:nvPicPr>
        <p:blipFill rotWithShape="1">
          <a:blip r:embed="rId6">
            <a:alphaModFix/>
          </a:blip>
          <a:srcRect/>
          <a:stretch/>
        </p:blipFill>
        <p:spPr>
          <a:xfrm>
            <a:off x="3602675" y="879354"/>
            <a:ext cx="2255476" cy="1941271"/>
          </a:xfrm>
          <a:prstGeom prst="rect">
            <a:avLst/>
          </a:prstGeom>
          <a:noFill/>
          <a:ln>
            <a:noFill/>
          </a:ln>
        </p:spPr>
      </p:pic>
      <p:sp>
        <p:nvSpPr>
          <p:cNvPr id="118" name="Google Shape;118;g79f9cd10ef_0_10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latin typeface="Arial"/>
                <a:ea typeface="Arial"/>
                <a:cs typeface="Arial"/>
                <a:sym typeface="Arial"/>
              </a:rPr>
              <a:t>5</a:t>
            </a:fld>
            <a:endParaRPr>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2100"/>
                                        <p:tgtEl>
                                          <p:spTgt spid="114"/>
                                        </p:tgtEl>
                                        <p:attrNameLst>
                                          <p:attrName>ppt_y</p:attrName>
                                        </p:attrNameLst>
                                      </p:cBhvr>
                                      <p:tavLst>
                                        <p:tav tm="0">
                                          <p:val>
                                            <p:strVal val="#ppt_y"/>
                                          </p:val>
                                        </p:tav>
                                        <p:tav tm="100000">
                                          <p:val>
                                            <p:strVal val="#ppt_y-1"/>
                                          </p:val>
                                        </p:tav>
                                      </p:tavLst>
                                    </p:anim>
                                    <p:set>
                                      <p:cBhvr>
                                        <p:cTn id="7" dur="1" fill="hold">
                                          <p:stCondLst>
                                            <p:cond delay="2100"/>
                                          </p:stCondLst>
                                        </p:cTn>
                                        <p:tgtEl>
                                          <p:spTgt spid="1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2"/>
        <p:cNvGrpSpPr/>
        <p:nvPr/>
      </p:nvGrpSpPr>
      <p:grpSpPr>
        <a:xfrm>
          <a:off x="0" y="0"/>
          <a:ext cx="0" cy="0"/>
          <a:chOff x="0" y="0"/>
          <a:chExt cx="0" cy="0"/>
        </a:xfrm>
      </p:grpSpPr>
      <p:sp>
        <p:nvSpPr>
          <p:cNvPr id="123" name="Google Shape;123;g79f9cd10ef_0_11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s-MX" dirty="0">
                <a:solidFill>
                  <a:srgbClr val="FFFF00"/>
                </a:solidFill>
              </a:rPr>
              <a:t>Entonces, ¿Por qué desapareció el hecho de los lémures?</a:t>
            </a:r>
            <a:endParaRPr dirty="0">
              <a:solidFill>
                <a:srgbClr val="FFFF00"/>
              </a:solidFill>
            </a:endParaRPr>
          </a:p>
        </p:txBody>
      </p:sp>
      <p:sp>
        <p:nvSpPr>
          <p:cNvPr id="124" name="Google Shape;124;g79f9cd10ef_0_11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US">
                <a:latin typeface="Arial"/>
                <a:ea typeface="Arial"/>
                <a:cs typeface="Arial"/>
                <a:sym typeface="Arial"/>
              </a:rPr>
              <a:t>6</a:t>
            </a:fld>
            <a:endParaRPr>
              <a:latin typeface="Arial"/>
              <a:ea typeface="Arial"/>
              <a:cs typeface="Arial"/>
              <a:sym typeface="Arial"/>
            </a:endParaRPr>
          </a:p>
        </p:txBody>
      </p:sp>
      <p:sp>
        <p:nvSpPr>
          <p:cNvPr id="125" name="Google Shape;125;g79f9cd10ef_0_1116"/>
          <p:cNvSpPr txBox="1"/>
          <p:nvPr/>
        </p:nvSpPr>
        <p:spPr>
          <a:xfrm>
            <a:off x="1061575" y="2158650"/>
            <a:ext cx="3071154" cy="1877407"/>
          </a:xfrm>
          <a:prstGeom prst="rect">
            <a:avLst/>
          </a:prstGeom>
          <a:solidFill>
            <a:srgbClr val="FFFF00"/>
          </a:solidFill>
          <a:ln>
            <a:noFill/>
          </a:ln>
        </p:spPr>
        <p:txBody>
          <a:bodyPr spcFirstLastPara="1" wrap="square" lIns="91425" tIns="91425" rIns="91425" bIns="91425" anchor="t" anchorCtr="0">
            <a:spAutoFit/>
          </a:bodyPr>
          <a:lstStyle/>
          <a:p>
            <a:pPr lvl="0">
              <a:buSzPts val="2200"/>
            </a:pPr>
            <a:r>
              <a:rPr lang="es-MX" sz="2200" b="1" dirty="0">
                <a:latin typeface="Source Code Pro"/>
                <a:ea typeface="Source Code Pro"/>
                <a:cs typeface="Source Code Pro"/>
                <a:sym typeface="Source Code Pro"/>
              </a:rPr>
              <a:t>Jim, el experto en lémures, no estaba allí para recordárselo a nadie.</a:t>
            </a:r>
            <a:endParaRPr sz="2200" b="1" i="0" u="none" strike="noStrike" cap="none" dirty="0">
              <a:solidFill>
                <a:srgbClr val="000000"/>
              </a:solidFill>
              <a:latin typeface="Source Code Pro"/>
              <a:ea typeface="Source Code Pro"/>
              <a:cs typeface="Source Code Pro"/>
              <a:sym typeface="Source Code Pro"/>
            </a:endParaRPr>
          </a:p>
        </p:txBody>
      </p:sp>
      <p:sp>
        <p:nvSpPr>
          <p:cNvPr id="126" name="Google Shape;126;g79f9cd10ef_0_1116"/>
          <p:cNvSpPr txBox="1"/>
          <p:nvPr/>
        </p:nvSpPr>
        <p:spPr>
          <a:xfrm>
            <a:off x="7816275" y="2214475"/>
            <a:ext cx="2549100" cy="1200298"/>
          </a:xfrm>
          <a:prstGeom prst="rect">
            <a:avLst/>
          </a:prstGeom>
          <a:solidFill>
            <a:srgbClr val="FFFF00"/>
          </a:solidFill>
          <a:ln>
            <a:noFill/>
          </a:ln>
        </p:spPr>
        <p:txBody>
          <a:bodyPr spcFirstLastPara="1" wrap="square" lIns="91425" tIns="91425" rIns="91425" bIns="91425" anchor="t" anchorCtr="0">
            <a:spAutoFit/>
          </a:bodyPr>
          <a:lstStyle/>
          <a:p>
            <a:pPr lvl="0">
              <a:buSzPts val="2200"/>
            </a:pPr>
            <a:r>
              <a:rPr lang="es-MX" sz="2200" b="1" dirty="0">
                <a:latin typeface="Source Code Pro"/>
                <a:ea typeface="Source Code Pro"/>
                <a:cs typeface="Source Code Pro"/>
                <a:sym typeface="Source Code Pro"/>
              </a:rPr>
              <a:t>Todos se dijeron algo diferente.</a:t>
            </a:r>
            <a:endParaRPr sz="2200" b="1" i="0" u="none" strike="noStrike" cap="none" dirty="0">
              <a:solidFill>
                <a:srgbClr val="000000"/>
              </a:solidFill>
              <a:latin typeface="Source Code Pro"/>
              <a:ea typeface="Source Code Pro"/>
              <a:cs typeface="Source Code Pro"/>
              <a:sym typeface="Source Code Pro"/>
            </a:endParaRPr>
          </a:p>
        </p:txBody>
      </p:sp>
      <p:sp>
        <p:nvSpPr>
          <p:cNvPr id="127" name="Google Shape;127;g79f9cd10ef_0_1116"/>
          <p:cNvSpPr txBox="1"/>
          <p:nvPr/>
        </p:nvSpPr>
        <p:spPr>
          <a:xfrm>
            <a:off x="2059320" y="4826272"/>
            <a:ext cx="2445600" cy="1200600"/>
          </a:xfrm>
          <a:prstGeom prst="rect">
            <a:avLst/>
          </a:prstGeom>
          <a:solidFill>
            <a:srgbClr val="FFFF00"/>
          </a:solidFill>
          <a:ln>
            <a:noFill/>
          </a:ln>
        </p:spPr>
        <p:txBody>
          <a:bodyPr spcFirstLastPara="1" wrap="square" lIns="91425" tIns="91425" rIns="91425" bIns="91425" anchor="t" anchorCtr="0">
            <a:spAutoFit/>
          </a:bodyPr>
          <a:lstStyle/>
          <a:p>
            <a:pPr lvl="0">
              <a:buSzPts val="2200"/>
            </a:pPr>
            <a:r>
              <a:rPr lang="en-US" sz="2200" b="1" dirty="0" err="1">
                <a:latin typeface="Source Code Pro"/>
                <a:ea typeface="Source Code Pro"/>
                <a:cs typeface="Source Code Pro"/>
                <a:sym typeface="Source Code Pro"/>
              </a:rPr>
              <a:t>Nadie</a:t>
            </a:r>
            <a:r>
              <a:rPr lang="en-US" sz="2200" b="1" dirty="0">
                <a:latin typeface="Source Code Pro"/>
                <a:ea typeface="Source Code Pro"/>
                <a:cs typeface="Source Code Pro"/>
                <a:sym typeface="Source Code Pro"/>
              </a:rPr>
              <a:t> </a:t>
            </a:r>
            <a:r>
              <a:rPr lang="en-US" sz="2200" b="1" dirty="0" err="1">
                <a:latin typeface="Source Code Pro"/>
                <a:ea typeface="Source Code Pro"/>
                <a:cs typeface="Source Code Pro"/>
                <a:sym typeface="Source Code Pro"/>
              </a:rPr>
              <a:t>revisó</a:t>
            </a:r>
            <a:r>
              <a:rPr lang="en-US" sz="2200" b="1" dirty="0">
                <a:latin typeface="Source Code Pro"/>
                <a:ea typeface="Source Code Pro"/>
                <a:cs typeface="Source Code Pro"/>
                <a:sym typeface="Source Code Pro"/>
              </a:rPr>
              <a:t> la </a:t>
            </a:r>
            <a:r>
              <a:rPr lang="en-US" sz="2200" b="1" dirty="0" err="1">
                <a:latin typeface="Source Code Pro"/>
                <a:ea typeface="Source Code Pro"/>
                <a:cs typeface="Source Code Pro"/>
                <a:sym typeface="Source Code Pro"/>
              </a:rPr>
              <a:t>enciclopedia</a:t>
            </a:r>
            <a:r>
              <a:rPr lang="en-US" sz="2200" b="1" dirty="0">
                <a:latin typeface="Source Code Pro"/>
                <a:ea typeface="Source Code Pro"/>
                <a:cs typeface="Source Code Pro"/>
                <a:sym typeface="Source Code Pro"/>
              </a:rPr>
              <a:t>.</a:t>
            </a:r>
            <a:endParaRPr sz="2200" b="1" i="0" u="none" strike="noStrike" cap="none" dirty="0">
              <a:solidFill>
                <a:srgbClr val="000000"/>
              </a:solidFill>
              <a:latin typeface="Source Code Pro"/>
              <a:ea typeface="Source Code Pro"/>
              <a:cs typeface="Source Code Pro"/>
              <a:sym typeface="Source Code Pro"/>
            </a:endParaRPr>
          </a:p>
        </p:txBody>
      </p:sp>
      <p:sp>
        <p:nvSpPr>
          <p:cNvPr id="128" name="Google Shape;128;g79f9cd10ef_0_1116"/>
          <p:cNvSpPr txBox="1"/>
          <p:nvPr/>
        </p:nvSpPr>
        <p:spPr>
          <a:xfrm>
            <a:off x="4610650" y="2828700"/>
            <a:ext cx="2258700" cy="1200600"/>
          </a:xfrm>
          <a:prstGeom prst="rect">
            <a:avLst/>
          </a:prstGeom>
          <a:solidFill>
            <a:srgbClr val="FFFF00"/>
          </a:solidFill>
          <a:ln>
            <a:noFill/>
          </a:ln>
        </p:spPr>
        <p:txBody>
          <a:bodyPr spcFirstLastPara="1" wrap="square" lIns="91425" tIns="91425" rIns="91425" bIns="91425" anchor="t" anchorCtr="0">
            <a:spAutoFit/>
          </a:bodyPr>
          <a:lstStyle/>
          <a:p>
            <a:pPr lvl="0">
              <a:buSzPts val="2200"/>
            </a:pPr>
            <a:r>
              <a:rPr lang="es-MX" sz="2200" b="1" dirty="0">
                <a:latin typeface="Source Code Pro"/>
                <a:ea typeface="Source Code Pro"/>
                <a:cs typeface="Source Code Pro"/>
                <a:sym typeface="Source Code Pro"/>
              </a:rPr>
              <a:t>Nadie anotó el hecho del lémur.</a:t>
            </a:r>
            <a:endParaRPr sz="2200" b="1" i="0" u="none" strike="noStrike" cap="none" dirty="0">
              <a:solidFill>
                <a:srgbClr val="000000"/>
              </a:solidFill>
              <a:latin typeface="Source Code Pro"/>
              <a:ea typeface="Source Code Pro"/>
              <a:cs typeface="Source Code Pro"/>
              <a:sym typeface="Source Code Pro"/>
            </a:endParaRPr>
          </a:p>
        </p:txBody>
      </p:sp>
      <p:sp>
        <p:nvSpPr>
          <p:cNvPr id="129" name="Google Shape;129;g79f9cd10ef_0_1116"/>
          <p:cNvSpPr txBox="1"/>
          <p:nvPr/>
        </p:nvSpPr>
        <p:spPr>
          <a:xfrm>
            <a:off x="8259075" y="4732650"/>
            <a:ext cx="2258700" cy="861744"/>
          </a:xfrm>
          <a:prstGeom prst="rect">
            <a:avLst/>
          </a:prstGeom>
          <a:solidFill>
            <a:srgbClr val="FFFF00"/>
          </a:solidFill>
          <a:ln>
            <a:noFill/>
          </a:ln>
        </p:spPr>
        <p:txBody>
          <a:bodyPr spcFirstLastPara="1" wrap="square" lIns="91425" tIns="91425" rIns="91425" bIns="91425" anchor="t" anchorCtr="0">
            <a:spAutoFit/>
          </a:bodyPr>
          <a:lstStyle/>
          <a:p>
            <a:pPr lvl="0">
              <a:buSzPts val="2200"/>
            </a:pPr>
            <a:r>
              <a:rPr lang="en-US" sz="2200" b="1" dirty="0" err="1">
                <a:latin typeface="Source Code Pro"/>
                <a:ea typeface="Source Code Pro"/>
                <a:cs typeface="Source Code Pro"/>
                <a:sym typeface="Source Code Pro"/>
              </a:rPr>
              <a:t>Nadie</a:t>
            </a:r>
            <a:r>
              <a:rPr lang="en-US" sz="2200" b="1" dirty="0">
                <a:latin typeface="Source Code Pro"/>
                <a:ea typeface="Source Code Pro"/>
                <a:cs typeface="Source Code Pro"/>
                <a:sym typeface="Source Code Pro"/>
              </a:rPr>
              <a:t> </a:t>
            </a:r>
            <a:r>
              <a:rPr lang="en-US" sz="2200" b="1" dirty="0" err="1">
                <a:latin typeface="Source Code Pro"/>
                <a:ea typeface="Source Code Pro"/>
                <a:cs typeface="Source Code Pro"/>
                <a:sym typeface="Source Code Pro"/>
              </a:rPr>
              <a:t>revisó</a:t>
            </a:r>
            <a:r>
              <a:rPr lang="en-US" sz="2200" b="1" dirty="0">
                <a:latin typeface="Source Code Pro"/>
                <a:ea typeface="Source Code Pro"/>
                <a:cs typeface="Source Code Pro"/>
                <a:sym typeface="Source Code Pro"/>
              </a:rPr>
              <a:t> Internet.</a:t>
            </a:r>
            <a:endParaRPr sz="2200" b="1" i="0" u="none" strike="noStrike" cap="none" dirty="0">
              <a:solidFill>
                <a:srgbClr val="000000"/>
              </a:solidFill>
              <a:latin typeface="Source Code Pro"/>
              <a:ea typeface="Source Code Pro"/>
              <a:cs typeface="Source Code Pro"/>
              <a:sym typeface="Source Code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gc95ac44b65_0_0"/>
          <p:cNvSpPr txBox="1">
            <a:spLocks noGrp="1"/>
          </p:cNvSpPr>
          <p:nvPr>
            <p:ph type="title"/>
          </p:nvPr>
        </p:nvSpPr>
        <p:spPr>
          <a:xfrm>
            <a:off x="291025" y="195583"/>
            <a:ext cx="5393700" cy="1976400"/>
          </a:xfrm>
          <a:prstGeom prst="rect">
            <a:avLst/>
          </a:prstGeom>
        </p:spPr>
        <p:txBody>
          <a:bodyPr spcFirstLastPara="1" wrap="square" lIns="121900" tIns="121900" rIns="121900" bIns="121900" anchor="b" anchorCtr="0">
            <a:normAutofit/>
          </a:bodyPr>
          <a:lstStyle/>
          <a:p>
            <a:pPr marL="0" lvl="0" indent="0" algn="ctr" rtl="0">
              <a:spcBef>
                <a:spcPts val="0"/>
              </a:spcBef>
              <a:spcAft>
                <a:spcPts val="0"/>
              </a:spcAft>
              <a:buNone/>
            </a:pPr>
            <a:r>
              <a:rPr lang="en-US" dirty="0" err="1"/>
              <a:t>Inténtalo</a:t>
            </a:r>
            <a:r>
              <a:rPr lang="en-US" dirty="0"/>
              <a:t> </a:t>
            </a:r>
            <a:r>
              <a:rPr lang="en-US" dirty="0" err="1"/>
              <a:t>tú</a:t>
            </a:r>
            <a:r>
              <a:rPr lang="en-US" dirty="0"/>
              <a:t> </a:t>
            </a:r>
            <a:r>
              <a:rPr lang="en-US" dirty="0" err="1"/>
              <a:t>mismo</a:t>
            </a:r>
            <a:endParaRPr dirty="0"/>
          </a:p>
        </p:txBody>
      </p:sp>
      <p:sp>
        <p:nvSpPr>
          <p:cNvPr id="135" name="Google Shape;135;gc95ac44b65_0_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Clr>
                <a:srgbClr val="000000"/>
              </a:buClr>
              <a:buSzPts val="1300"/>
              <a:buFont typeface="Arial"/>
              <a:buNone/>
            </a:pPr>
            <a:fld id="{00000000-1234-1234-1234-123412341234}" type="slidenum">
              <a:rPr lang="en-US"/>
              <a:t>7</a:t>
            </a:fld>
            <a:endParaRPr/>
          </a:p>
        </p:txBody>
      </p:sp>
      <p:sp>
        <p:nvSpPr>
          <p:cNvPr id="136" name="Google Shape;136;gc95ac44b65_0_0"/>
          <p:cNvSpPr txBox="1">
            <a:spLocks noGrp="1"/>
          </p:cNvSpPr>
          <p:nvPr>
            <p:ph type="subTitle" idx="1"/>
          </p:nvPr>
        </p:nvSpPr>
        <p:spPr>
          <a:xfrm>
            <a:off x="291025" y="2343194"/>
            <a:ext cx="5638500" cy="2830500"/>
          </a:xfrm>
          <a:prstGeom prst="rect">
            <a:avLst/>
          </a:prstGeom>
        </p:spPr>
        <p:txBody>
          <a:bodyPr spcFirstLastPara="1" wrap="square" lIns="121900" tIns="121900" rIns="121900" bIns="121900" anchor="t" anchorCtr="0">
            <a:normAutofit fontScale="77500" lnSpcReduction="20000"/>
          </a:bodyPr>
          <a:lstStyle/>
          <a:p>
            <a:pPr marL="0" lvl="0" indent="0" algn="l" rtl="0">
              <a:spcBef>
                <a:spcPts val="0"/>
              </a:spcBef>
              <a:spcAft>
                <a:spcPts val="0"/>
              </a:spcAft>
              <a:buNone/>
            </a:pPr>
            <a:r>
              <a:rPr lang="es-MX" dirty="0"/>
              <a:t>Sal a un lugar donde nadie más pueda escucharte, párate a dos metros de la persona que está detrás de ti en clase y susurra un dato que te dijo tu profesor(a).</a:t>
            </a:r>
          </a:p>
          <a:p>
            <a:pPr marL="0" lvl="0" indent="0" algn="l" rtl="0">
              <a:spcBef>
                <a:spcPts val="0"/>
              </a:spcBef>
              <a:spcAft>
                <a:spcPts val="0"/>
              </a:spcAft>
              <a:buNone/>
            </a:pPr>
            <a:endParaRPr lang="es-MX" dirty="0"/>
          </a:p>
          <a:p>
            <a:pPr marL="0" lvl="0" indent="0" algn="l" rtl="0">
              <a:spcBef>
                <a:spcPts val="0"/>
              </a:spcBef>
              <a:spcAft>
                <a:spcPts val="0"/>
              </a:spcAft>
              <a:buNone/>
            </a:pPr>
            <a:endParaRPr lang="es-MX" dirty="0"/>
          </a:p>
          <a:p>
            <a:pPr marL="0" lvl="0" indent="0" algn="l" rtl="0">
              <a:spcBef>
                <a:spcPts val="0"/>
              </a:spcBef>
              <a:spcAft>
                <a:spcPts val="0"/>
              </a:spcAft>
              <a:buNone/>
            </a:pPr>
            <a:r>
              <a:rPr lang="es-MX" dirty="0"/>
              <a:t>Vuelve adentro y haz que salga la siguiente persona. Repita esto con 6-10 personas.</a:t>
            </a:r>
            <a:endParaRPr dirty="0"/>
          </a:p>
        </p:txBody>
      </p:sp>
      <p:pic>
        <p:nvPicPr>
          <p:cNvPr id="137" name="Google Shape;137;gc95ac44b65_0_0"/>
          <p:cNvPicPr preferRelativeResize="0"/>
          <p:nvPr/>
        </p:nvPicPr>
        <p:blipFill>
          <a:blip r:embed="rId3">
            <a:alphaModFix/>
          </a:blip>
          <a:stretch>
            <a:fillRect/>
          </a:stretch>
        </p:blipFill>
        <p:spPr>
          <a:xfrm>
            <a:off x="6081925" y="152400"/>
            <a:ext cx="5957676" cy="443515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c95ac44e4e_0_8"/>
          <p:cNvSpPr txBox="1">
            <a:spLocks noGrp="1"/>
          </p:cNvSpPr>
          <p:nvPr>
            <p:ph type="title"/>
          </p:nvPr>
        </p:nvSpPr>
        <p:spPr>
          <a:xfrm>
            <a:off x="201050" y="321558"/>
            <a:ext cx="5393700" cy="1976400"/>
          </a:xfrm>
          <a:prstGeom prst="rect">
            <a:avLst/>
          </a:prstGeom>
        </p:spPr>
        <p:txBody>
          <a:bodyPr spcFirstLastPara="1" wrap="square" lIns="121900" tIns="121900" rIns="121900" bIns="121900" anchor="b" anchorCtr="0">
            <a:normAutofit/>
          </a:bodyPr>
          <a:lstStyle/>
          <a:p>
            <a:pPr marL="0" lvl="0" indent="0" algn="ctr" rtl="0">
              <a:spcBef>
                <a:spcPts val="0"/>
              </a:spcBef>
              <a:spcAft>
                <a:spcPts val="0"/>
              </a:spcAft>
              <a:buNone/>
            </a:pPr>
            <a:r>
              <a:rPr lang="en-US" dirty="0"/>
              <a:t>¿</a:t>
            </a:r>
            <a:r>
              <a:rPr lang="en-US" dirty="0" err="1"/>
              <a:t>Aprendiendo</a:t>
            </a:r>
            <a:r>
              <a:rPr lang="en-US" dirty="0"/>
              <a:t> </a:t>
            </a:r>
            <a:r>
              <a:rPr lang="en-US" dirty="0" err="1"/>
              <a:t>en</a:t>
            </a:r>
            <a:r>
              <a:rPr lang="en-US" dirty="0"/>
              <a:t> casa?</a:t>
            </a:r>
            <a:endParaRPr dirty="0"/>
          </a:p>
        </p:txBody>
      </p:sp>
      <p:sp>
        <p:nvSpPr>
          <p:cNvPr id="143" name="Google Shape;143;gc95ac44e4e_0_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Clr>
                <a:srgbClr val="000000"/>
              </a:buClr>
              <a:buSzPts val="1300"/>
              <a:buFont typeface="Arial"/>
              <a:buNone/>
            </a:pPr>
            <a:fld id="{00000000-1234-1234-1234-123412341234}" type="slidenum">
              <a:rPr lang="en-US"/>
              <a:t>8</a:t>
            </a:fld>
            <a:endParaRPr/>
          </a:p>
        </p:txBody>
      </p:sp>
      <p:sp>
        <p:nvSpPr>
          <p:cNvPr id="144" name="Google Shape;144;gc95ac44e4e_0_8"/>
          <p:cNvSpPr txBox="1">
            <a:spLocks noGrp="1"/>
          </p:cNvSpPr>
          <p:nvPr>
            <p:ph type="subTitle" idx="1"/>
          </p:nvPr>
        </p:nvSpPr>
        <p:spPr>
          <a:xfrm>
            <a:off x="291025" y="2343197"/>
            <a:ext cx="5550300" cy="1543800"/>
          </a:xfrm>
          <a:prstGeom prst="rect">
            <a:avLst/>
          </a:prstGeom>
        </p:spPr>
        <p:txBody>
          <a:bodyPr spcFirstLastPara="1" wrap="square" lIns="121900" tIns="121900" rIns="121900" bIns="121900" anchor="t" anchorCtr="0">
            <a:normAutofit/>
          </a:bodyPr>
          <a:lstStyle/>
          <a:p>
            <a:pPr marL="0" lvl="0" indent="0" algn="l" rtl="0">
              <a:spcBef>
                <a:spcPts val="0"/>
              </a:spcBef>
              <a:spcAft>
                <a:spcPts val="0"/>
              </a:spcAft>
              <a:buClr>
                <a:schemeClr val="dk1"/>
              </a:buClr>
              <a:buSzPts val="1100"/>
              <a:buFont typeface="Arial"/>
              <a:buNone/>
            </a:pPr>
            <a:r>
              <a:rPr lang="es-MX" sz="1400" dirty="0">
                <a:solidFill>
                  <a:schemeClr val="dk1"/>
                </a:solidFill>
              </a:rPr>
              <a:t>Realmente haga una lista de 6 a 10 personas. Envíe un mensaje de texto a cada uno de ellos con el número de la siguiente persona en la lista. Llame al primero en el teléfono. Dígales el hecho y que se supone que deben llamar a la siguiente persona de la lista. NO repita el hecho. Recuérdeles que NO deben repetir el hecho.</a:t>
            </a:r>
            <a:endParaRPr dirty="0"/>
          </a:p>
        </p:txBody>
      </p:sp>
      <p:pic>
        <p:nvPicPr>
          <p:cNvPr id="145" name="Google Shape;145;gc95ac44e4e_0_8"/>
          <p:cNvPicPr preferRelativeResize="0"/>
          <p:nvPr/>
        </p:nvPicPr>
        <p:blipFill>
          <a:blip r:embed="rId3">
            <a:alphaModFix/>
          </a:blip>
          <a:stretch>
            <a:fillRect/>
          </a:stretch>
        </p:blipFill>
        <p:spPr>
          <a:xfrm>
            <a:off x="6117925" y="53425"/>
            <a:ext cx="855350" cy="1418075"/>
          </a:xfrm>
          <a:prstGeom prst="rect">
            <a:avLst/>
          </a:prstGeom>
          <a:noFill/>
          <a:ln>
            <a:noFill/>
          </a:ln>
        </p:spPr>
      </p:pic>
      <p:pic>
        <p:nvPicPr>
          <p:cNvPr id="146" name="Google Shape;146;gc95ac44e4e_0_8"/>
          <p:cNvPicPr preferRelativeResize="0"/>
          <p:nvPr/>
        </p:nvPicPr>
        <p:blipFill>
          <a:blip r:embed="rId4">
            <a:alphaModFix/>
          </a:blip>
          <a:stretch>
            <a:fillRect/>
          </a:stretch>
        </p:blipFill>
        <p:spPr>
          <a:xfrm>
            <a:off x="10201750" y="4656950"/>
            <a:ext cx="2438400" cy="2438400"/>
          </a:xfrm>
          <a:prstGeom prst="rect">
            <a:avLst/>
          </a:prstGeom>
          <a:noFill/>
          <a:ln>
            <a:noFill/>
          </a:ln>
        </p:spPr>
      </p:pic>
      <p:pic>
        <p:nvPicPr>
          <p:cNvPr id="147" name="Google Shape;147;gc95ac44e4e_0_8"/>
          <p:cNvPicPr preferRelativeResize="0"/>
          <p:nvPr/>
        </p:nvPicPr>
        <p:blipFill>
          <a:blip r:embed="rId5">
            <a:alphaModFix/>
          </a:blip>
          <a:stretch>
            <a:fillRect/>
          </a:stretch>
        </p:blipFill>
        <p:spPr>
          <a:xfrm>
            <a:off x="7960550" y="1577725"/>
            <a:ext cx="1809125" cy="2412167"/>
          </a:xfrm>
          <a:prstGeom prst="rect">
            <a:avLst/>
          </a:prstGeom>
          <a:noFill/>
          <a:ln>
            <a:noFill/>
          </a:ln>
        </p:spPr>
      </p:pic>
      <p:sp>
        <p:nvSpPr>
          <p:cNvPr id="148" name="Google Shape;148;gc95ac44e4e_0_8"/>
          <p:cNvSpPr txBox="1"/>
          <p:nvPr/>
        </p:nvSpPr>
        <p:spPr>
          <a:xfrm>
            <a:off x="335275" y="3779325"/>
            <a:ext cx="5461800" cy="255451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MX" i="1" dirty="0"/>
              <a:t>Aquí está el mensaje de texto que envié a mi grupo:</a:t>
            </a:r>
          </a:p>
          <a:p>
            <a:pPr marL="0" lvl="0" indent="0" algn="l" rtl="0">
              <a:spcBef>
                <a:spcPts val="0"/>
              </a:spcBef>
              <a:spcAft>
                <a:spcPts val="0"/>
              </a:spcAft>
              <a:buNone/>
            </a:pPr>
            <a:endParaRPr lang="es-MX" i="1" dirty="0"/>
          </a:p>
          <a:p>
            <a:pPr marL="0" lvl="0" indent="0" algn="l" rtl="0">
              <a:spcBef>
                <a:spcPts val="0"/>
              </a:spcBef>
              <a:spcAft>
                <a:spcPts val="0"/>
              </a:spcAft>
              <a:buNone/>
            </a:pPr>
            <a:r>
              <a:rPr lang="es-MX" i="1" dirty="0"/>
              <a:t>Este es un proyecto escolar en el que estoy trabajando. Así es como funciona. Vas a recibir una llamada telefónica. Después de eso, llamarás a la siguiente persona. ¿Entiendo?</a:t>
            </a:r>
          </a:p>
          <a:p>
            <a:pPr marL="0" lvl="0" indent="0" algn="l" rtl="0">
              <a:spcBef>
                <a:spcPts val="0"/>
              </a:spcBef>
              <a:spcAft>
                <a:spcPts val="0"/>
              </a:spcAft>
              <a:buNone/>
            </a:pPr>
            <a:endParaRPr lang="es-MX" i="1" dirty="0"/>
          </a:p>
          <a:p>
            <a:pPr marL="0" lvl="0" indent="0" algn="l" rtl="0">
              <a:spcBef>
                <a:spcPts val="0"/>
              </a:spcBef>
              <a:spcAft>
                <a:spcPts val="0"/>
              </a:spcAft>
              <a:buNone/>
            </a:pPr>
            <a:r>
              <a:rPr lang="es-MX" i="1" dirty="0"/>
              <a:t>Entonces, sería algo </a:t>
            </a:r>
            <a:r>
              <a:rPr lang="es-MX" i="1" dirty="0" err="1"/>
              <a:t>compo</a:t>
            </a:r>
            <a:r>
              <a:rPr lang="es-MX" i="1" dirty="0"/>
              <a:t>:</a:t>
            </a:r>
          </a:p>
          <a:p>
            <a:pPr marL="0" lvl="0" indent="0" algn="l" rtl="0">
              <a:spcBef>
                <a:spcPts val="0"/>
              </a:spcBef>
              <a:spcAft>
                <a:spcPts val="0"/>
              </a:spcAft>
              <a:buNone/>
            </a:pPr>
            <a:endParaRPr lang="es-MX" i="1" dirty="0"/>
          </a:p>
          <a:p>
            <a:pPr marL="0" lvl="0" indent="0" algn="l" rtl="0">
              <a:spcBef>
                <a:spcPts val="0"/>
              </a:spcBef>
              <a:spcAft>
                <a:spcPts val="0"/>
              </a:spcAft>
              <a:buNone/>
            </a:pPr>
            <a:r>
              <a:rPr lang="es-MX" i="1" dirty="0"/>
              <a:t>Jenn llama a Eva, Eva llama a Dennis, Dennis llama a María, María llama a Julia, Julia llama a Ronda y Ronda me llama a mí.</a:t>
            </a:r>
            <a:endParaRPr sz="900" i="1" dirty="0">
              <a:solidFill>
                <a:schemeClr val="dk1"/>
              </a:solidFill>
            </a:endParaRPr>
          </a:p>
          <a:p>
            <a:pPr marL="0" lvl="0" indent="0" algn="l" rtl="0">
              <a:spcBef>
                <a:spcPts val="0"/>
              </a:spcBef>
              <a:spcAft>
                <a:spcPts val="0"/>
              </a:spcAft>
              <a:buNone/>
            </a:pP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c95ac44e4e_0_1"/>
          <p:cNvSpPr txBox="1">
            <a:spLocks noGrp="1"/>
          </p:cNvSpPr>
          <p:nvPr>
            <p:ph type="title"/>
          </p:nvPr>
        </p:nvSpPr>
        <p:spPr>
          <a:xfrm>
            <a:off x="636632" y="1522056"/>
            <a:ext cx="4592073" cy="1976400"/>
          </a:xfrm>
          <a:prstGeom prst="rect">
            <a:avLst/>
          </a:prstGeom>
        </p:spPr>
        <p:txBody>
          <a:bodyPr spcFirstLastPara="1" wrap="square" lIns="121900" tIns="121900" rIns="121900" bIns="121900" anchor="b" anchorCtr="0">
            <a:normAutofit/>
          </a:bodyPr>
          <a:lstStyle/>
          <a:p>
            <a:pPr marL="0" lvl="0" indent="0" algn="ctr" rtl="0">
              <a:spcBef>
                <a:spcPts val="0"/>
              </a:spcBef>
              <a:spcAft>
                <a:spcPts val="0"/>
              </a:spcAft>
              <a:buNone/>
            </a:pPr>
            <a:r>
              <a:rPr lang="es-MX" dirty="0"/>
              <a:t>El hecho de que usé:</a:t>
            </a:r>
            <a:endParaRPr dirty="0"/>
          </a:p>
        </p:txBody>
      </p:sp>
      <p:sp>
        <p:nvSpPr>
          <p:cNvPr id="154" name="Google Shape;154;gc95ac44e4e_0_1"/>
          <p:cNvSpPr txBox="1">
            <a:spLocks noGrp="1"/>
          </p:cNvSpPr>
          <p:nvPr>
            <p:ph type="subTitle" idx="1"/>
          </p:nvPr>
        </p:nvSpPr>
        <p:spPr>
          <a:xfrm>
            <a:off x="354000" y="3737432"/>
            <a:ext cx="5393700" cy="2571927"/>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s-MX" sz="2400" dirty="0">
                <a:solidFill>
                  <a:schemeClr val="dk1"/>
                </a:solidFill>
              </a:rPr>
              <a:t>“Los perezosos terrestres gigantes extintos eran algunos de los únicos mamíferos que tenían sistemas digestivos lo suficientemente grandes como para procesar las enormes semillas de aguacate enteras. Sin perezosos no hay aguacates ".</a:t>
            </a:r>
            <a:endParaRPr dirty="0"/>
          </a:p>
        </p:txBody>
      </p:sp>
      <p:sp>
        <p:nvSpPr>
          <p:cNvPr id="155" name="Google Shape;155;gc95ac44e4e_0_1"/>
          <p:cNvSpPr txBox="1">
            <a:spLocks noGrp="1"/>
          </p:cNvSpPr>
          <p:nvPr>
            <p:ph type="body" idx="2"/>
          </p:nvPr>
        </p:nvSpPr>
        <p:spPr>
          <a:xfrm>
            <a:off x="6586000" y="1931100"/>
            <a:ext cx="5115900" cy="4926900"/>
          </a:xfrm>
          <a:prstGeom prst="rect">
            <a:avLst/>
          </a:prstGeom>
        </p:spPr>
        <p:txBody>
          <a:bodyPr spcFirstLastPara="1" wrap="square" lIns="121900" tIns="121900" rIns="121900" bIns="1219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sz="5600" i="1" dirty="0" err="1">
                <a:solidFill>
                  <a:schemeClr val="dk1"/>
                </a:solidFill>
              </a:rPr>
              <a:t>marmota</a:t>
            </a:r>
            <a:r>
              <a:rPr lang="en-US" sz="5600" i="1" dirty="0">
                <a:solidFill>
                  <a:schemeClr val="dk1"/>
                </a:solidFill>
              </a:rPr>
              <a:t> </a:t>
            </a:r>
            <a:r>
              <a:rPr lang="en-US" sz="5600" i="1" dirty="0" err="1">
                <a:solidFill>
                  <a:schemeClr val="dk1"/>
                </a:solidFill>
              </a:rPr>
              <a:t>perezoso</a:t>
            </a:r>
            <a:r>
              <a:rPr lang="en-US" sz="5600" i="1" dirty="0">
                <a:solidFill>
                  <a:schemeClr val="dk1"/>
                </a:solidFill>
              </a:rPr>
              <a:t> </a:t>
            </a:r>
            <a:r>
              <a:rPr lang="en-US" sz="5600" i="1" dirty="0" err="1">
                <a:solidFill>
                  <a:schemeClr val="dk1"/>
                </a:solidFill>
              </a:rPr>
              <a:t>aguacate</a:t>
            </a:r>
            <a:r>
              <a:rPr lang="en-US" sz="5600" i="1" dirty="0">
                <a:solidFill>
                  <a:schemeClr val="dk1"/>
                </a:solidFill>
              </a:rPr>
              <a:t> llama mono</a:t>
            </a:r>
            <a:endParaRPr i="1" dirty="0"/>
          </a:p>
        </p:txBody>
      </p:sp>
      <p:sp>
        <p:nvSpPr>
          <p:cNvPr id="156" name="Google Shape;156;gc95ac44e4e_0_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p>
            <a:pPr marL="0" lvl="0" indent="0" algn="r" rtl="0">
              <a:spcBef>
                <a:spcPts val="0"/>
              </a:spcBef>
              <a:spcAft>
                <a:spcPts val="0"/>
              </a:spcAft>
              <a:buClr>
                <a:srgbClr val="000000"/>
              </a:buClr>
              <a:buSzPts val="1300"/>
              <a:buFont typeface="Arial"/>
              <a:buNone/>
            </a:pPr>
            <a:fld id="{00000000-1234-1234-1234-123412341234}" type="slidenum">
              <a:rPr lang="en-US"/>
              <a:t>9</a:t>
            </a:fld>
            <a:endParaRPr/>
          </a:p>
        </p:txBody>
      </p:sp>
      <p:sp>
        <p:nvSpPr>
          <p:cNvPr id="157" name="Google Shape;157;gc95ac44e4e_0_1"/>
          <p:cNvSpPr txBox="1">
            <a:spLocks noGrp="1"/>
          </p:cNvSpPr>
          <p:nvPr>
            <p:ph type="title"/>
          </p:nvPr>
        </p:nvSpPr>
        <p:spPr>
          <a:xfrm>
            <a:off x="6308200" y="533856"/>
            <a:ext cx="5393700" cy="1976400"/>
          </a:xfrm>
          <a:prstGeom prst="rect">
            <a:avLst/>
          </a:prstGeom>
        </p:spPr>
        <p:txBody>
          <a:bodyPr spcFirstLastPara="1" wrap="square" lIns="121900" tIns="121900" rIns="121900" bIns="121900" anchor="b" anchorCtr="0">
            <a:normAutofit fontScale="90000"/>
          </a:bodyPr>
          <a:lstStyle/>
          <a:p>
            <a:pPr marL="0" lvl="0" indent="0" algn="ctr" rtl="0">
              <a:spcBef>
                <a:spcPts val="0"/>
              </a:spcBef>
              <a:spcAft>
                <a:spcPts val="0"/>
              </a:spcAft>
              <a:buNone/>
            </a:pPr>
            <a:r>
              <a:rPr lang="es-MX" sz="4933" dirty="0"/>
              <a:t>El hecho que la última persona dijo que usé:</a:t>
            </a:r>
            <a:endParaRPr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1283</Words>
  <Application>Microsoft Office PowerPoint</Application>
  <PresentationFormat>Panorámica</PresentationFormat>
  <Paragraphs>140</Paragraphs>
  <Slides>18</Slides>
  <Notes>18</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18</vt:i4>
      </vt:variant>
    </vt:vector>
  </HeadingPairs>
  <TitlesOfParts>
    <vt:vector size="24" baseType="lpstr">
      <vt:lpstr>Calibri</vt:lpstr>
      <vt:lpstr>Arial</vt:lpstr>
      <vt:lpstr>Source Code Pro</vt:lpstr>
      <vt:lpstr>Comic Sans MS</vt:lpstr>
      <vt:lpstr>Roboto</vt:lpstr>
      <vt:lpstr>Simple Light</vt:lpstr>
      <vt:lpstr>Fuentes primarias y secundarias</vt:lpstr>
      <vt:lpstr>¿Qué estamos aprendiendo?</vt:lpstr>
      <vt:lpstr>Presentación de PowerPoint</vt:lpstr>
      <vt:lpstr>Presentación de PowerPoint</vt:lpstr>
      <vt:lpstr>Presentación de PowerPoint</vt:lpstr>
      <vt:lpstr>Entonces, ¿Por qué desapareció el hecho de los lémures?</vt:lpstr>
      <vt:lpstr>Inténtalo tú mismo</vt:lpstr>
      <vt:lpstr>¿Aprendiendo en casa?</vt:lpstr>
      <vt:lpstr>El hecho de que usé:</vt:lpstr>
      <vt:lpstr>¿Por qué son importantes las fuentes para estudiar historia?</vt:lpstr>
      <vt:lpstr>¿Por qué son importantes las fuentes para estudiar historia?</vt:lpstr>
      <vt:lpstr>Dos tipos de fuentes</vt:lpstr>
      <vt:lpstr>¡No puede elegir cualquier fuente antigua!</vt:lpstr>
      <vt:lpstr>Pensamiento crítico: use las palabras de la pregunta</vt:lpstr>
      <vt:lpstr>KIDCITIZEN: FUENTES PRIMARIAS</vt:lpstr>
      <vt:lpstr>Más ejemplos de fuentes primarias</vt:lpstr>
      <vt:lpstr>Más ejemplos de fuentes secundarias</vt:lpstr>
      <vt:lpstr>¡Eres historia viva!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Fuentes primarias y secundarias</dc:title>
  <dc:creator>Christy Hanson</dc:creator>
  <cp:lastModifiedBy>Daniel Mondaca</cp:lastModifiedBy>
  <cp:revision>4</cp:revision>
  <dcterms:created xsi:type="dcterms:W3CDTF">2021-03-18T00:42:22Z</dcterms:created>
  <dcterms:modified xsi:type="dcterms:W3CDTF">2021-05-28T17:04:21Z</dcterms:modified>
</cp:coreProperties>
</file>