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5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 snapToGrid="0" snapToObjects="1">
      <p:cViewPr>
        <p:scale>
          <a:sx n="82" d="100"/>
          <a:sy n="82" d="100"/>
        </p:scale>
        <p:origin x="2480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2330451"/>
            <a:ext cx="5398295" cy="1816098"/>
          </a:xfrm>
        </p:spPr>
        <p:txBody>
          <a:bodyPr>
            <a:normAutofit/>
          </a:bodyPr>
          <a:lstStyle/>
          <a:p>
            <a:r>
              <a:rPr lang="en-US" sz="7500" dirty="0"/>
              <a:t>ANT</a:t>
            </a:r>
            <a:r>
              <a:rPr lang="es-ES" sz="7500" dirty="0"/>
              <a:t>ÓNIMOS</a:t>
            </a:r>
            <a:endParaRPr lang="en-US" sz="7500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4F5169A3-5317-7647-B9E2-917663D99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71" y="405727"/>
            <a:ext cx="1847985" cy="9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26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70" y="1496556"/>
            <a:ext cx="6846436" cy="377383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4447BB-8E7E-3540-A44D-2E475DF11C9E}"/>
              </a:ext>
            </a:extLst>
          </p:cNvPr>
          <p:cNvSpPr/>
          <p:nvPr/>
        </p:nvSpPr>
        <p:spPr>
          <a:xfrm>
            <a:off x="2023486" y="1720312"/>
            <a:ext cx="2238548" cy="2946048"/>
          </a:xfrm>
          <a:prstGeom prst="rect">
            <a:avLst/>
          </a:prstGeom>
          <a:solidFill>
            <a:srgbClr val="6C5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6"/>
                </a:solidFill>
              </a:rPr>
              <a:t>Des</a:t>
            </a:r>
            <a:r>
              <a:rPr lang="en-US" b="1" dirty="0" err="1">
                <a:solidFill>
                  <a:schemeClr val="tx1"/>
                </a:solidFill>
              </a:rPr>
              <a:t>orden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err="1">
                <a:solidFill>
                  <a:schemeClr val="accent6"/>
                </a:solidFill>
              </a:rPr>
              <a:t>In</a:t>
            </a:r>
            <a:r>
              <a:rPr lang="en-US" b="1" dirty="0" err="1">
                <a:solidFill>
                  <a:schemeClr val="tx1"/>
                </a:solidFill>
              </a:rPr>
              <a:t>completo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err="1">
                <a:solidFill>
                  <a:schemeClr val="accent6"/>
                </a:solidFill>
              </a:rPr>
              <a:t>Im</a:t>
            </a:r>
            <a:r>
              <a:rPr lang="en-US" b="1" dirty="0" err="1">
                <a:solidFill>
                  <a:schemeClr val="tx1"/>
                </a:solidFill>
              </a:rPr>
              <a:t>puro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err="1">
                <a:solidFill>
                  <a:schemeClr val="accent6"/>
                </a:solidFill>
              </a:rPr>
              <a:t>A</a:t>
            </a:r>
            <a:r>
              <a:rPr lang="en-US" b="1" dirty="0" err="1">
                <a:solidFill>
                  <a:schemeClr val="tx1"/>
                </a:solidFill>
              </a:rPr>
              <a:t>normal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49F8F4-D77D-D74E-BA07-2F99429C7D7D}"/>
              </a:ext>
            </a:extLst>
          </p:cNvPr>
          <p:cNvSpPr/>
          <p:nvPr/>
        </p:nvSpPr>
        <p:spPr>
          <a:xfrm>
            <a:off x="4419488" y="1720312"/>
            <a:ext cx="2238548" cy="2946048"/>
          </a:xfrm>
          <a:prstGeom prst="rect">
            <a:avLst/>
          </a:prstGeom>
          <a:solidFill>
            <a:srgbClr val="6C5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C000"/>
                </a:solidFill>
              </a:rPr>
              <a:t>Orden</a:t>
            </a:r>
            <a:endParaRPr lang="en-US" b="1" dirty="0">
              <a:solidFill>
                <a:srgbClr val="FFC000"/>
              </a:solidFill>
            </a:endParaRPr>
          </a:p>
          <a:p>
            <a:pPr algn="ctr"/>
            <a:endParaRPr lang="en-US" b="1" dirty="0">
              <a:solidFill>
                <a:srgbClr val="FFC000"/>
              </a:solidFill>
            </a:endParaRPr>
          </a:p>
          <a:p>
            <a:pPr algn="ctr"/>
            <a:r>
              <a:rPr lang="en-US" b="1" dirty="0" err="1">
                <a:solidFill>
                  <a:srgbClr val="FFC000"/>
                </a:solidFill>
              </a:rPr>
              <a:t>Completo</a:t>
            </a:r>
            <a:endParaRPr lang="en-US" b="1" dirty="0">
              <a:solidFill>
                <a:srgbClr val="FFC000"/>
              </a:solidFill>
            </a:endParaRPr>
          </a:p>
          <a:p>
            <a:pPr algn="ctr"/>
            <a:endParaRPr lang="en-US" b="1" dirty="0">
              <a:solidFill>
                <a:srgbClr val="FFC000"/>
              </a:solidFill>
            </a:endParaRPr>
          </a:p>
          <a:p>
            <a:pPr algn="ctr"/>
            <a:r>
              <a:rPr lang="en-US" b="1" dirty="0">
                <a:solidFill>
                  <a:srgbClr val="FFC000"/>
                </a:solidFill>
              </a:rPr>
              <a:t>Puro</a:t>
            </a:r>
          </a:p>
          <a:p>
            <a:pPr algn="ctr"/>
            <a:endParaRPr lang="en-US" b="1" dirty="0">
              <a:solidFill>
                <a:srgbClr val="FFC000"/>
              </a:solidFill>
            </a:endParaRPr>
          </a:p>
          <a:p>
            <a:pPr algn="ctr"/>
            <a:r>
              <a:rPr lang="en-US" b="1" dirty="0">
                <a:solidFill>
                  <a:srgbClr val="FFC000"/>
                </a:solidFill>
              </a:rPr>
              <a:t>Normal</a:t>
            </a:r>
          </a:p>
        </p:txBody>
      </p:sp>
    </p:spTree>
    <p:extLst>
      <p:ext uri="{BB962C8B-B14F-4D97-AF65-F5344CB8AC3E}">
        <p14:creationId xmlns:p14="http://schemas.microsoft.com/office/powerpoint/2010/main" val="1251702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Una última antes de que nos detengamos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564" y="2141538"/>
            <a:ext cx="6579672" cy="3649662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6FD620-454C-4140-AF3E-E30D4F556691}"/>
              </a:ext>
            </a:extLst>
          </p:cNvPr>
          <p:cNvSpPr/>
          <p:nvPr/>
        </p:nvSpPr>
        <p:spPr>
          <a:xfrm>
            <a:off x="2255943" y="3408513"/>
            <a:ext cx="1835610" cy="900016"/>
          </a:xfrm>
          <a:prstGeom prst="rect">
            <a:avLst/>
          </a:prstGeom>
          <a:solidFill>
            <a:srgbClr val="6C5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Continuar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F3DF67-AE7A-5641-92CA-E06C327629B0}"/>
              </a:ext>
            </a:extLst>
          </p:cNvPr>
          <p:cNvSpPr/>
          <p:nvPr/>
        </p:nvSpPr>
        <p:spPr>
          <a:xfrm>
            <a:off x="4376127" y="3408513"/>
            <a:ext cx="1835610" cy="900016"/>
          </a:xfrm>
          <a:prstGeom prst="rect">
            <a:avLst/>
          </a:prstGeom>
          <a:solidFill>
            <a:srgbClr val="6C5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C000"/>
                </a:solidFill>
              </a:rPr>
              <a:t>Detener</a:t>
            </a:r>
            <a:endParaRPr lang="en-US" sz="1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64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083" y="2872030"/>
            <a:ext cx="7598569" cy="1092200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¿se </a:t>
            </a:r>
            <a:r>
              <a:rPr lang="en-US" sz="6000" dirty="0" err="1"/>
              <a:t>te</a:t>
            </a:r>
            <a:r>
              <a:rPr lang="en-US" sz="6000" dirty="0"/>
              <a:t> </a:t>
            </a:r>
            <a:r>
              <a:rPr lang="en-US" sz="6000" dirty="0" err="1"/>
              <a:t>ocurren</a:t>
            </a:r>
            <a:r>
              <a:rPr lang="en-US" sz="6000" dirty="0"/>
              <a:t> </a:t>
            </a:r>
            <a:r>
              <a:rPr lang="en-US" sz="6000" dirty="0" err="1"/>
              <a:t>otros</a:t>
            </a:r>
            <a:r>
              <a:rPr lang="en-US" sz="6000" dirty="0"/>
              <a:t> ant</a:t>
            </a:r>
            <a:r>
              <a:rPr lang="es-ES" sz="6000" dirty="0" err="1"/>
              <a:t>ónimos</a:t>
            </a:r>
            <a:r>
              <a:rPr lang="es-ES" sz="6000" dirty="0"/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53195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7D432A3-CD4E-4843-B447-43568C587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9134" y="1924561"/>
            <a:ext cx="5697834" cy="2848917"/>
          </a:xfrm>
        </p:spPr>
      </p:pic>
    </p:spTree>
    <p:extLst>
      <p:ext uri="{BB962C8B-B14F-4D97-AF65-F5344CB8AC3E}">
        <p14:creationId xmlns:p14="http://schemas.microsoft.com/office/powerpoint/2010/main" val="385914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50" dirty="0"/>
              <a:t>¿Qu</a:t>
            </a:r>
            <a:r>
              <a:rPr lang="es-ES" sz="5250" dirty="0"/>
              <a:t>é es un antónimo?</a:t>
            </a:r>
            <a:endParaRPr lang="en-US" sz="52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750" dirty="0"/>
              <a:t>Una palabra que </a:t>
            </a:r>
            <a:r>
              <a:rPr lang="en-US" sz="3750" dirty="0" err="1"/>
              <a:t>significa</a:t>
            </a:r>
            <a:r>
              <a:rPr lang="en-US" sz="3750" dirty="0"/>
              <a:t> el </a:t>
            </a:r>
            <a:r>
              <a:rPr lang="en-US" sz="3750" dirty="0" err="1"/>
              <a:t>opuesto</a:t>
            </a:r>
            <a:r>
              <a:rPr lang="en-US" sz="3750" dirty="0"/>
              <a:t> de </a:t>
            </a:r>
            <a:r>
              <a:rPr lang="en-US" sz="3750" dirty="0" err="1"/>
              <a:t>otra</a:t>
            </a:r>
            <a:r>
              <a:rPr lang="en-US" sz="3750" dirty="0"/>
              <a:t> palabra.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47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311" y="1430688"/>
            <a:ext cx="7598569" cy="1092200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/>
              <a:t>Algunos</a:t>
            </a:r>
            <a:r>
              <a:rPr lang="en-US" sz="3600" dirty="0"/>
              <a:t> ant</a:t>
            </a:r>
            <a:r>
              <a:rPr lang="es-ES" sz="3600" dirty="0" err="1"/>
              <a:t>ónimos</a:t>
            </a:r>
            <a:r>
              <a:rPr lang="es-ES" sz="3600" dirty="0"/>
              <a:t> son palabras que usamos todos los </a:t>
            </a:r>
            <a:r>
              <a:rPr lang="es-ES" sz="3600" dirty="0" err="1"/>
              <a:t>diás</a:t>
            </a:r>
            <a:r>
              <a:rPr lang="es-ES" sz="3600" dirty="0"/>
              <a:t>:</a:t>
            </a:r>
            <a:br>
              <a:rPr lang="en-US" sz="4500" dirty="0"/>
            </a:br>
            <a:endParaRPr lang="en-US" sz="4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905" y="2383404"/>
            <a:ext cx="6431099" cy="3649662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917823-566C-3848-BFC6-141E4A226A4A}"/>
              </a:ext>
            </a:extLst>
          </p:cNvPr>
          <p:cNvSpPr/>
          <p:nvPr/>
        </p:nvSpPr>
        <p:spPr>
          <a:xfrm>
            <a:off x="2878859" y="5156911"/>
            <a:ext cx="1389413" cy="7718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Grande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E35CF9-CE6E-BB4D-BFAC-917057346945}"/>
              </a:ext>
            </a:extLst>
          </p:cNvPr>
          <p:cNvSpPr/>
          <p:nvPr/>
        </p:nvSpPr>
        <p:spPr>
          <a:xfrm>
            <a:off x="6249472" y="5156911"/>
            <a:ext cx="1389413" cy="7718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Pequeño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39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en-US" sz="4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01" y="1636040"/>
            <a:ext cx="6969982" cy="393018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02931C-0EA1-8149-927D-162B4CD2F9B5}"/>
              </a:ext>
            </a:extLst>
          </p:cNvPr>
          <p:cNvSpPr/>
          <p:nvPr/>
        </p:nvSpPr>
        <p:spPr>
          <a:xfrm>
            <a:off x="1793172" y="1769424"/>
            <a:ext cx="1389413" cy="7718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Sumar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424118-1228-4D47-B996-F4DBAF3F0278}"/>
              </a:ext>
            </a:extLst>
          </p:cNvPr>
          <p:cNvSpPr/>
          <p:nvPr/>
        </p:nvSpPr>
        <p:spPr>
          <a:xfrm>
            <a:off x="5296394" y="1769424"/>
            <a:ext cx="1959429" cy="7718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Restar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0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en-US" sz="45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831" y="1543051"/>
            <a:ext cx="7116089" cy="400064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32B389-49D6-F549-90E4-5AA4126A7436}"/>
              </a:ext>
            </a:extLst>
          </p:cNvPr>
          <p:cNvSpPr/>
          <p:nvPr/>
        </p:nvSpPr>
        <p:spPr>
          <a:xfrm>
            <a:off x="1330035" y="1781299"/>
            <a:ext cx="2078183" cy="9856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Par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8E5D28-7698-BC43-A54C-C97C2A9FD067}"/>
              </a:ext>
            </a:extLst>
          </p:cNvPr>
          <p:cNvSpPr/>
          <p:nvPr/>
        </p:nvSpPr>
        <p:spPr>
          <a:xfrm>
            <a:off x="5579422" y="1781299"/>
            <a:ext cx="2078183" cy="9856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Impar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9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30" y="1508179"/>
            <a:ext cx="7185187" cy="4030925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D6FAEB-C523-6341-80AE-754969C2905A}"/>
              </a:ext>
            </a:extLst>
          </p:cNvPr>
          <p:cNvSpPr/>
          <p:nvPr/>
        </p:nvSpPr>
        <p:spPr>
          <a:xfrm>
            <a:off x="2101931" y="2324008"/>
            <a:ext cx="2078183" cy="9856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J</a:t>
            </a:r>
            <a:r>
              <a:rPr lang="es-ES" sz="2400" b="1" dirty="0" err="1">
                <a:solidFill>
                  <a:schemeClr val="bg1"/>
                </a:solidFill>
              </a:rPr>
              <a:t>óven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0952E0-D28A-E24C-9343-BA0537E7C0C5}"/>
              </a:ext>
            </a:extLst>
          </p:cNvPr>
          <p:cNvSpPr/>
          <p:nvPr/>
        </p:nvSpPr>
        <p:spPr>
          <a:xfrm>
            <a:off x="4757293" y="2324008"/>
            <a:ext cx="2078183" cy="9856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Viejo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74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08" y="948882"/>
            <a:ext cx="8101739" cy="1542081"/>
          </a:xfrm>
        </p:spPr>
        <p:txBody>
          <a:bodyPr>
            <a:noAutofit/>
          </a:bodyPr>
          <a:lstStyle/>
          <a:p>
            <a:pPr algn="ctr"/>
            <a:r>
              <a:rPr lang="en-US" sz="3750" dirty="0" err="1"/>
              <a:t>Muchos</a:t>
            </a:r>
            <a:r>
              <a:rPr lang="en-US" sz="3750" dirty="0"/>
              <a:t> </a:t>
            </a:r>
            <a:r>
              <a:rPr lang="en-US" sz="3750" dirty="0" err="1"/>
              <a:t>verbos</a:t>
            </a:r>
            <a:r>
              <a:rPr lang="en-US" sz="3750" dirty="0"/>
              <a:t> </a:t>
            </a:r>
            <a:r>
              <a:rPr lang="en-US" sz="3750" dirty="0" err="1"/>
              <a:t>tienen</a:t>
            </a:r>
            <a:r>
              <a:rPr lang="en-US" sz="3750" dirty="0"/>
              <a:t> ant</a:t>
            </a:r>
            <a:r>
              <a:rPr lang="es-ES" sz="3750" dirty="0" err="1"/>
              <a:t>ónimos</a:t>
            </a:r>
            <a:r>
              <a:rPr lang="es-ES" sz="3750" dirty="0"/>
              <a:t>:</a:t>
            </a:r>
            <a:endParaRPr lang="en-US" sz="37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503" y="2159108"/>
            <a:ext cx="6412887" cy="35326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5448D4-F636-3845-9F2F-8F45E02F85F6}"/>
              </a:ext>
            </a:extLst>
          </p:cNvPr>
          <p:cNvSpPr/>
          <p:nvPr/>
        </p:nvSpPr>
        <p:spPr>
          <a:xfrm>
            <a:off x="2066304" y="3479470"/>
            <a:ext cx="1235035" cy="5807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Ganar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ABA9D4-26C8-1041-A93D-DBEC79A63404}"/>
              </a:ext>
            </a:extLst>
          </p:cNvPr>
          <p:cNvSpPr/>
          <p:nvPr/>
        </p:nvSpPr>
        <p:spPr>
          <a:xfrm>
            <a:off x="5605151" y="3479470"/>
            <a:ext cx="1235035" cy="5807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Perder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84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892" y="1605043"/>
            <a:ext cx="6622619" cy="3686712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30F508-F023-3449-B0E7-1C676503E830}"/>
              </a:ext>
            </a:extLst>
          </p:cNvPr>
          <p:cNvSpPr/>
          <p:nvPr/>
        </p:nvSpPr>
        <p:spPr>
          <a:xfrm>
            <a:off x="2978031" y="2384417"/>
            <a:ext cx="1843351" cy="5844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Despierto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21DF58-6CE0-8445-968D-63FA51A5FDF3}"/>
              </a:ext>
            </a:extLst>
          </p:cNvPr>
          <p:cNvSpPr/>
          <p:nvPr/>
        </p:nvSpPr>
        <p:spPr>
          <a:xfrm>
            <a:off x="5139340" y="4023211"/>
            <a:ext cx="1843351" cy="5844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Dormido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41" y="-14530"/>
            <a:ext cx="8426760" cy="4730858"/>
          </a:xfrm>
        </p:spPr>
        <p:txBody>
          <a:bodyPr>
            <a:normAutofit/>
          </a:bodyPr>
          <a:lstStyle/>
          <a:p>
            <a:pPr algn="ctr"/>
            <a:r>
              <a:rPr lang="en-US" sz="3750" dirty="0"/>
              <a:t>A </a:t>
            </a:r>
            <a:r>
              <a:rPr lang="en-US" sz="3750" dirty="0" err="1"/>
              <a:t>veces</a:t>
            </a:r>
            <a:r>
              <a:rPr lang="en-US" sz="3750" dirty="0"/>
              <a:t> </a:t>
            </a:r>
            <a:r>
              <a:rPr lang="en-US" sz="3750" dirty="0" err="1"/>
              <a:t>los</a:t>
            </a:r>
            <a:r>
              <a:rPr lang="en-US" sz="3750" dirty="0"/>
              <a:t> ant</a:t>
            </a:r>
            <a:r>
              <a:rPr lang="es-ES" sz="3750" dirty="0" err="1"/>
              <a:t>ónimos</a:t>
            </a:r>
            <a:r>
              <a:rPr lang="es-ES" sz="3750" dirty="0"/>
              <a:t> son palabras completamente diferentes.</a:t>
            </a:r>
            <a:br>
              <a:rPr lang="en-US" sz="3750" dirty="0"/>
            </a:br>
            <a:r>
              <a:rPr lang="en-US" sz="1875" dirty="0"/>
              <a:t> </a:t>
            </a:r>
            <a:br>
              <a:rPr lang="en-US" sz="3750" dirty="0"/>
            </a:br>
            <a:r>
              <a:rPr lang="en-US" sz="3750" dirty="0"/>
              <a:t>Y A VECES LA </a:t>
            </a:r>
            <a:r>
              <a:rPr lang="es-ES" sz="3750" dirty="0"/>
              <a:t>ÚNICA DIFERENCIA ES UN PREFIJO:</a:t>
            </a:r>
            <a:endParaRPr lang="en-US" sz="37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075" y="3714734"/>
            <a:ext cx="4192292" cy="23319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8D18F6-069A-ED4E-9784-9E271AE8CB93}"/>
              </a:ext>
            </a:extLst>
          </p:cNvPr>
          <p:cNvSpPr/>
          <p:nvPr/>
        </p:nvSpPr>
        <p:spPr>
          <a:xfrm>
            <a:off x="3061855" y="3904459"/>
            <a:ext cx="2715490" cy="371977"/>
          </a:xfrm>
          <a:prstGeom prst="rect">
            <a:avLst/>
          </a:prstGeom>
          <a:solidFill>
            <a:srgbClr val="6C5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PREFIJOS COMUNES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7EAED8-1843-3143-8DF8-0737C4170FCC}"/>
              </a:ext>
            </a:extLst>
          </p:cNvPr>
          <p:cNvSpPr/>
          <p:nvPr/>
        </p:nvSpPr>
        <p:spPr>
          <a:xfrm>
            <a:off x="3061855" y="4327658"/>
            <a:ext cx="2715490" cy="1299067"/>
          </a:xfrm>
          <a:prstGeom prst="rect">
            <a:avLst/>
          </a:prstGeom>
          <a:solidFill>
            <a:srgbClr val="6C5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IN-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DIS-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A-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IM-</a:t>
            </a: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70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96</TotalTime>
  <Words>90</Words>
  <Application>Microsoft Macintosh PowerPoint</Application>
  <PresentationFormat>On-screen Show (4:3)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Celestial</vt:lpstr>
      <vt:lpstr>ANTÓNIMOS</vt:lpstr>
      <vt:lpstr>¿Qué es un antónimo?</vt:lpstr>
      <vt:lpstr>Algunos antónimos son palabras que usamos todos los diás: </vt:lpstr>
      <vt:lpstr>PowerPoint Presentation</vt:lpstr>
      <vt:lpstr>PowerPoint Presentation</vt:lpstr>
      <vt:lpstr>PowerPoint Presentation</vt:lpstr>
      <vt:lpstr>Muchos verbos tienen antónimos:</vt:lpstr>
      <vt:lpstr>PowerPoint Presentation</vt:lpstr>
      <vt:lpstr>A veces los antónimos son palabras completamente diferentes.   Y A VECES LA ÚNICA DIFERENCIA ES UN PREFIJO:</vt:lpstr>
      <vt:lpstr>PowerPoint Presentation</vt:lpstr>
      <vt:lpstr>Una última antes de que nos detengamos</vt:lpstr>
      <vt:lpstr>¿se te ocurren otros antónimos?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Antonyms</dc:title>
  <dc:creator>Irma Barcena</dc:creator>
  <cp:lastModifiedBy>Maria Paz Jorquera</cp:lastModifiedBy>
  <cp:revision>10</cp:revision>
  <dcterms:created xsi:type="dcterms:W3CDTF">2017-07-14T20:14:59Z</dcterms:created>
  <dcterms:modified xsi:type="dcterms:W3CDTF">2018-04-24T18:08:09Z</dcterms:modified>
</cp:coreProperties>
</file>